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5.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6.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20.xml" ContentType="application/vnd.openxmlformats-officedocument.presentationml.slide+xml"/>
  <Override PartName="/ppt/slides/slide17.xml" ContentType="application/vnd.openxmlformats-officedocument.presentationml.slide+xml"/>
  <Override PartName="/ppt/slides/slide21.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71" r:id="rId4"/>
    <p:sldId id="258" r:id="rId5"/>
    <p:sldId id="259" r:id="rId6"/>
    <p:sldId id="272" r:id="rId7"/>
    <p:sldId id="261" r:id="rId8"/>
    <p:sldId id="260" r:id="rId9"/>
    <p:sldId id="268" r:id="rId10"/>
    <p:sldId id="273" r:id="rId11"/>
    <p:sldId id="274" r:id="rId12"/>
    <p:sldId id="297" r:id="rId13"/>
    <p:sldId id="298" r:id="rId14"/>
    <p:sldId id="280" r:id="rId15"/>
    <p:sldId id="281" r:id="rId16"/>
    <p:sldId id="282" r:id="rId17"/>
    <p:sldId id="283" r:id="rId18"/>
    <p:sldId id="300" r:id="rId19"/>
    <p:sldId id="291" r:id="rId20"/>
    <p:sldId id="292" r:id="rId21"/>
    <p:sldId id="293" r:id="rId22"/>
    <p:sldId id="294" r:id="rId23"/>
    <p:sldId id="295" r:id="rId24"/>
    <p:sldId id="269" r:id="rId25"/>
    <p:sldId id="27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984" autoAdjust="0"/>
    <p:restoredTop sz="94660"/>
  </p:normalViewPr>
  <p:slideViewPr>
    <p:cSldViewPr snapToGrid="0">
      <p:cViewPr varScale="1">
        <p:scale>
          <a:sx n="56" d="100"/>
          <a:sy n="56" d="100"/>
        </p:scale>
        <p:origin x="58" y="2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ustomXml" Target="../customXml/item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DA8656-B625-40FB-94D2-B17AE8030810}" type="datetimeFigureOut">
              <a:rPr lang="en-US" smtClean="0"/>
              <a:t>3/4/2023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7C8EC1-FAF4-4292-8D30-5E1B98B5ABCC}" type="slidenum">
              <a:rPr lang="en-US" smtClean="0"/>
              <a:t>‹#›</a:t>
            </a:fld>
            <a:endParaRPr lang="en-US"/>
          </a:p>
        </p:txBody>
      </p:sp>
    </p:spTree>
    <p:extLst>
      <p:ext uri="{BB962C8B-B14F-4D97-AF65-F5344CB8AC3E}">
        <p14:creationId xmlns:p14="http://schemas.microsoft.com/office/powerpoint/2010/main" val="11073864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F67D702-D1D4-47EE-830C-2BEFE4C74AEA}" type="datetimeFigureOut">
              <a:rPr lang="en-US" smtClean="0"/>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3266626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67D702-D1D4-47EE-830C-2BEFE4C74AEA}" type="datetimeFigureOut">
              <a:rPr lang="en-US" smtClean="0"/>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3492075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67D702-D1D4-47EE-830C-2BEFE4C74AEA}" type="datetimeFigureOut">
              <a:rPr lang="en-US" smtClean="0"/>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3860020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67D702-D1D4-47EE-830C-2BEFE4C74AEA}" type="datetimeFigureOut">
              <a:rPr lang="en-US" smtClean="0"/>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1912734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F67D702-D1D4-47EE-830C-2BEFE4C74AEA}" type="datetimeFigureOut">
              <a:rPr lang="en-US" smtClean="0"/>
              <a:t>3/4/2023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2876832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F67D702-D1D4-47EE-830C-2BEFE4C74AEA}" type="datetimeFigureOut">
              <a:rPr lang="en-US" smtClean="0"/>
              <a:t>3/4/2023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3523604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F67D702-D1D4-47EE-830C-2BEFE4C74AEA}" type="datetimeFigureOut">
              <a:rPr lang="en-US" smtClean="0"/>
              <a:t>3/4/2023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3876070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F67D702-D1D4-47EE-830C-2BEFE4C74AEA}" type="datetimeFigureOut">
              <a:rPr lang="en-US" smtClean="0"/>
              <a:t>3/4/2023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3559496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67D702-D1D4-47EE-830C-2BEFE4C74AEA}" type="datetimeFigureOut">
              <a:rPr lang="en-US" smtClean="0"/>
              <a:t>3/4/2023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1509230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F67D702-D1D4-47EE-830C-2BEFE4C74AEA}" type="datetimeFigureOut">
              <a:rPr lang="en-US" smtClean="0"/>
              <a:t>3/4/2023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38136918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F67D702-D1D4-47EE-830C-2BEFE4C74AEA}" type="datetimeFigureOut">
              <a:rPr lang="en-US" smtClean="0"/>
              <a:t>3/4/2023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8B6CFA-CE6D-42D3-8AD2-C145B6B1E47C}" type="slidenum">
              <a:rPr lang="en-US" smtClean="0"/>
              <a:t>‹#›</a:t>
            </a:fld>
            <a:endParaRPr lang="en-US"/>
          </a:p>
        </p:txBody>
      </p:sp>
    </p:spTree>
    <p:extLst>
      <p:ext uri="{BB962C8B-B14F-4D97-AF65-F5344CB8AC3E}">
        <p14:creationId xmlns:p14="http://schemas.microsoft.com/office/powerpoint/2010/main" val="1259847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67D702-D1D4-47EE-830C-2BEFE4C74AEA}" type="datetimeFigureOut">
              <a:rPr lang="en-US" smtClean="0"/>
              <a:t>3/4/2023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8B6CFA-CE6D-42D3-8AD2-C145B6B1E47C}" type="slidenum">
              <a:rPr lang="en-US" smtClean="0"/>
              <a:t>‹#›</a:t>
            </a:fld>
            <a:endParaRPr lang="en-US"/>
          </a:p>
        </p:txBody>
      </p:sp>
    </p:spTree>
    <p:extLst>
      <p:ext uri="{BB962C8B-B14F-4D97-AF65-F5344CB8AC3E}">
        <p14:creationId xmlns:p14="http://schemas.microsoft.com/office/powerpoint/2010/main" val="38247453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pn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Association Rule Mining: </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609306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0265" y="709916"/>
            <a:ext cx="10765987" cy="6309420"/>
          </a:xfrm>
          <a:prstGeom prst="rect">
            <a:avLst/>
          </a:prstGeom>
          <a:noFill/>
        </p:spPr>
        <p:txBody>
          <a:bodyPr wrap="square" rtlCol="0">
            <a:spAutoFit/>
          </a:bodyPr>
          <a:lstStyle/>
          <a:p>
            <a:r>
              <a:rPr lang="en-US" sz="4400" b="1" dirty="0" smtClean="0">
                <a:latin typeface="Cambria" panose="02040503050406030204" pitchFamily="18" charset="0"/>
                <a:ea typeface="Cambria" panose="02040503050406030204" pitchFamily="18" charset="0"/>
              </a:rPr>
              <a:t>Rule generation:</a:t>
            </a:r>
          </a:p>
          <a:p>
            <a:r>
              <a:rPr lang="en-US" b="1" dirty="0" smtClean="0">
                <a:latin typeface="Cambria" panose="02040503050406030204" pitchFamily="18" charset="0"/>
                <a:ea typeface="Cambria" panose="02040503050406030204" pitchFamily="18" charset="0"/>
              </a:rPr>
              <a:t>Assume support is 50% and confidence is 50%</a:t>
            </a:r>
          </a:p>
          <a:p>
            <a:endParaRPr lang="en-US" b="1" dirty="0" smtClean="0">
              <a:latin typeface="Cambria" panose="02040503050406030204" pitchFamily="18" charset="0"/>
              <a:ea typeface="Cambria" panose="02040503050406030204" pitchFamily="18" charset="0"/>
            </a:endParaRPr>
          </a:p>
          <a:p>
            <a:r>
              <a:rPr lang="en-US" b="1" dirty="0" smtClean="0">
                <a:latin typeface="Cambria" panose="02040503050406030204" pitchFamily="18" charset="0"/>
                <a:ea typeface="Cambria" panose="02040503050406030204" pitchFamily="18" charset="0"/>
              </a:rPr>
              <a:t>All the combinations of all three:</a:t>
            </a:r>
          </a:p>
          <a:p>
            <a:endParaRPr lang="en-US" b="1" dirty="0">
              <a:latin typeface="Cambria" panose="02040503050406030204" pitchFamily="18" charset="0"/>
              <a:ea typeface="Cambria" panose="02040503050406030204" pitchFamily="18" charset="0"/>
            </a:endParaRPr>
          </a:p>
          <a:p>
            <a:endParaRPr lang="en-US" b="1" dirty="0" smtClean="0">
              <a:latin typeface="Cambria" panose="02040503050406030204" pitchFamily="18" charset="0"/>
              <a:ea typeface="Cambria" panose="02040503050406030204" pitchFamily="18" charset="0"/>
            </a:endParaRPr>
          </a:p>
          <a:p>
            <a:endParaRPr lang="en-US" b="1" dirty="0" smtClean="0">
              <a:latin typeface="Cambria" panose="02040503050406030204" pitchFamily="18" charset="0"/>
              <a:ea typeface="Cambria" panose="02040503050406030204" pitchFamily="18" charset="0"/>
            </a:endParaRPr>
          </a:p>
          <a:p>
            <a:r>
              <a:rPr lang="en-US" b="1" dirty="0" smtClean="0">
                <a:latin typeface="Cambria" panose="02040503050406030204" pitchFamily="18" charset="0"/>
                <a:ea typeface="Cambria" panose="02040503050406030204" pitchFamily="18" charset="0"/>
              </a:rPr>
              <a:t>If Onion and potato then burger  (</a:t>
            </a:r>
            <a:r>
              <a:rPr lang="en-US" b="1" dirty="0" err="1" smtClean="0">
                <a:latin typeface="Cambria" panose="02040503050406030204" pitchFamily="18" charset="0"/>
                <a:ea typeface="Cambria" panose="02040503050406030204" pitchFamily="18" charset="0"/>
              </a:rPr>
              <a:t>conf</a:t>
            </a:r>
            <a:r>
              <a:rPr lang="en-US" b="1" dirty="0" smtClean="0">
                <a:latin typeface="Cambria" panose="02040503050406030204" pitchFamily="18" charset="0"/>
                <a:ea typeface="Cambria" panose="02040503050406030204" pitchFamily="18" charset="0"/>
              </a:rPr>
              <a:t>=3/4 </a:t>
            </a:r>
            <a:r>
              <a:rPr lang="en-US" b="1" dirty="0" err="1" smtClean="0">
                <a:latin typeface="Cambria" panose="02040503050406030204" pitchFamily="18" charset="0"/>
                <a:ea typeface="Cambria" panose="02040503050406030204" pitchFamily="18" charset="0"/>
              </a:rPr>
              <a:t>ie</a:t>
            </a:r>
            <a:r>
              <a:rPr lang="en-US" b="1" dirty="0" smtClean="0">
                <a:latin typeface="Cambria" panose="02040503050406030204" pitchFamily="18" charset="0"/>
                <a:ea typeface="Cambria" panose="02040503050406030204" pitchFamily="18" charset="0"/>
              </a:rPr>
              <a:t> 75%)</a:t>
            </a:r>
          </a:p>
          <a:p>
            <a:endParaRPr lang="en-US" b="1" dirty="0" smtClean="0">
              <a:latin typeface="Cambria" panose="02040503050406030204" pitchFamily="18" charset="0"/>
              <a:ea typeface="Cambria" panose="02040503050406030204" pitchFamily="18" charset="0"/>
            </a:endParaRPr>
          </a:p>
          <a:p>
            <a:r>
              <a:rPr lang="en-US" b="1" dirty="0" smtClean="0">
                <a:latin typeface="Cambria" panose="02040503050406030204" pitchFamily="18" charset="0"/>
                <a:ea typeface="Cambria" panose="02040503050406030204" pitchFamily="18" charset="0"/>
              </a:rPr>
              <a:t>If onion and burger then potato   ( </a:t>
            </a:r>
            <a:r>
              <a:rPr lang="en-US" b="1" dirty="0" err="1" smtClean="0">
                <a:latin typeface="Cambria" panose="02040503050406030204" pitchFamily="18" charset="0"/>
                <a:ea typeface="Cambria" panose="02040503050406030204" pitchFamily="18" charset="0"/>
              </a:rPr>
              <a:t>conf</a:t>
            </a:r>
            <a:r>
              <a:rPr lang="en-US" b="1" dirty="0" smtClean="0">
                <a:latin typeface="Cambria" panose="02040503050406030204" pitchFamily="18" charset="0"/>
                <a:ea typeface="Cambria" panose="02040503050406030204" pitchFamily="18" charset="0"/>
              </a:rPr>
              <a:t>=3/4  </a:t>
            </a:r>
            <a:r>
              <a:rPr lang="en-US" b="1" dirty="0" err="1" smtClean="0">
                <a:latin typeface="Cambria" panose="02040503050406030204" pitchFamily="18" charset="0"/>
                <a:ea typeface="Cambria" panose="02040503050406030204" pitchFamily="18" charset="0"/>
              </a:rPr>
              <a:t>ie</a:t>
            </a:r>
            <a:r>
              <a:rPr lang="en-US" b="1" dirty="0" smtClean="0">
                <a:latin typeface="Cambria" panose="02040503050406030204" pitchFamily="18" charset="0"/>
                <a:ea typeface="Cambria" panose="02040503050406030204" pitchFamily="18" charset="0"/>
              </a:rPr>
              <a:t>. 75%)</a:t>
            </a:r>
          </a:p>
          <a:p>
            <a:endParaRPr lang="en-US" b="1" dirty="0" smtClean="0">
              <a:latin typeface="Cambria" panose="02040503050406030204" pitchFamily="18" charset="0"/>
              <a:ea typeface="Cambria" panose="02040503050406030204" pitchFamily="18" charset="0"/>
            </a:endParaRPr>
          </a:p>
          <a:p>
            <a:r>
              <a:rPr lang="en-US" b="1" dirty="0" smtClean="0">
                <a:latin typeface="Cambria" panose="02040503050406030204" pitchFamily="18" charset="0"/>
                <a:ea typeface="Cambria" panose="02040503050406030204" pitchFamily="18" charset="0"/>
              </a:rPr>
              <a:t>If potato and burger then onion  </a:t>
            </a:r>
            <a:r>
              <a:rPr lang="en-US" b="1" dirty="0">
                <a:latin typeface="Cambria" panose="02040503050406030204" pitchFamily="18" charset="0"/>
                <a:ea typeface="Cambria" panose="02040503050406030204" pitchFamily="18" charset="0"/>
              </a:rPr>
              <a:t>(</a:t>
            </a:r>
            <a:r>
              <a:rPr lang="en-US" b="1" dirty="0" err="1">
                <a:latin typeface="Cambria" panose="02040503050406030204" pitchFamily="18" charset="0"/>
                <a:ea typeface="Cambria" panose="02040503050406030204" pitchFamily="18" charset="0"/>
              </a:rPr>
              <a:t>conf</a:t>
            </a:r>
            <a:r>
              <a:rPr lang="en-US" b="1" dirty="0">
                <a:latin typeface="Cambria" panose="02040503050406030204" pitchFamily="18" charset="0"/>
                <a:ea typeface="Cambria" panose="02040503050406030204" pitchFamily="18" charset="0"/>
              </a:rPr>
              <a:t>=)</a:t>
            </a:r>
          </a:p>
          <a:p>
            <a:r>
              <a:rPr lang="en-US" b="1" dirty="0" smtClean="0">
                <a:latin typeface="Cambria" panose="02040503050406030204" pitchFamily="18" charset="0"/>
                <a:ea typeface="Cambria" panose="02040503050406030204" pitchFamily="18" charset="0"/>
              </a:rPr>
              <a:t>  </a:t>
            </a:r>
          </a:p>
          <a:p>
            <a:r>
              <a:rPr lang="en-US" b="1" dirty="0" smtClean="0">
                <a:latin typeface="Cambria" panose="02040503050406030204" pitchFamily="18" charset="0"/>
                <a:ea typeface="Cambria" panose="02040503050406030204" pitchFamily="18" charset="0"/>
              </a:rPr>
              <a:t>If burger then </a:t>
            </a:r>
            <a:r>
              <a:rPr lang="en-US" b="1" dirty="0">
                <a:latin typeface="Cambria" panose="02040503050406030204" pitchFamily="18" charset="0"/>
                <a:ea typeface="Cambria" panose="02040503050406030204" pitchFamily="18" charset="0"/>
              </a:rPr>
              <a:t>Onion and potato (</a:t>
            </a:r>
            <a:r>
              <a:rPr lang="en-US" b="1" dirty="0" err="1">
                <a:latin typeface="Cambria" panose="02040503050406030204" pitchFamily="18" charset="0"/>
                <a:ea typeface="Cambria" panose="02040503050406030204" pitchFamily="18" charset="0"/>
              </a:rPr>
              <a:t>conf</a:t>
            </a:r>
            <a:r>
              <a:rPr lang="en-US" b="1" dirty="0">
                <a:latin typeface="Cambria" panose="02040503050406030204" pitchFamily="18" charset="0"/>
                <a:ea typeface="Cambria" panose="02040503050406030204" pitchFamily="18" charset="0"/>
              </a:rPr>
              <a:t>=)</a:t>
            </a:r>
          </a:p>
          <a:p>
            <a:endParaRPr lang="en-US" b="1" dirty="0" smtClean="0">
              <a:latin typeface="Cambria" panose="02040503050406030204" pitchFamily="18" charset="0"/>
              <a:ea typeface="Cambria" panose="02040503050406030204" pitchFamily="18" charset="0"/>
            </a:endParaRPr>
          </a:p>
          <a:p>
            <a:r>
              <a:rPr lang="en-US" b="1" dirty="0" smtClean="0">
                <a:latin typeface="Cambria" panose="02040503050406030204" pitchFamily="18" charset="0"/>
                <a:ea typeface="Cambria" panose="02040503050406030204" pitchFamily="18" charset="0"/>
              </a:rPr>
              <a:t>If potato then burger and onion </a:t>
            </a:r>
            <a:r>
              <a:rPr lang="en-US" b="1" dirty="0">
                <a:latin typeface="Cambria" panose="02040503050406030204" pitchFamily="18" charset="0"/>
                <a:ea typeface="Cambria" panose="02040503050406030204" pitchFamily="18" charset="0"/>
              </a:rPr>
              <a:t>(</a:t>
            </a:r>
            <a:r>
              <a:rPr lang="en-US" b="1" dirty="0" err="1">
                <a:latin typeface="Cambria" panose="02040503050406030204" pitchFamily="18" charset="0"/>
                <a:ea typeface="Cambria" panose="02040503050406030204" pitchFamily="18" charset="0"/>
              </a:rPr>
              <a:t>conf</a:t>
            </a:r>
            <a:r>
              <a:rPr lang="en-US" b="1" dirty="0">
                <a:latin typeface="Cambria" panose="02040503050406030204" pitchFamily="18" charset="0"/>
                <a:ea typeface="Cambria" panose="02040503050406030204" pitchFamily="18" charset="0"/>
              </a:rPr>
              <a:t>=)</a:t>
            </a:r>
          </a:p>
          <a:p>
            <a:endParaRPr lang="en-US" b="1" dirty="0" smtClean="0">
              <a:latin typeface="Cambria" panose="02040503050406030204" pitchFamily="18" charset="0"/>
              <a:ea typeface="Cambria" panose="02040503050406030204" pitchFamily="18" charset="0"/>
            </a:endParaRPr>
          </a:p>
          <a:p>
            <a:r>
              <a:rPr lang="en-US" b="1" dirty="0" smtClean="0">
                <a:latin typeface="Cambria" panose="02040503050406030204" pitchFamily="18" charset="0"/>
                <a:ea typeface="Cambria" panose="02040503050406030204" pitchFamily="18" charset="0"/>
              </a:rPr>
              <a:t>If onion then burger and potato </a:t>
            </a:r>
            <a:r>
              <a:rPr lang="en-US" b="1" dirty="0">
                <a:latin typeface="Cambria" panose="02040503050406030204" pitchFamily="18" charset="0"/>
                <a:ea typeface="Cambria" panose="02040503050406030204" pitchFamily="18" charset="0"/>
              </a:rPr>
              <a:t>(</a:t>
            </a:r>
            <a:r>
              <a:rPr lang="en-US" b="1" dirty="0" err="1">
                <a:latin typeface="Cambria" panose="02040503050406030204" pitchFamily="18" charset="0"/>
                <a:ea typeface="Cambria" panose="02040503050406030204" pitchFamily="18" charset="0"/>
              </a:rPr>
              <a:t>conf</a:t>
            </a:r>
            <a:r>
              <a:rPr lang="en-US" b="1" dirty="0" smtClean="0">
                <a:latin typeface="Cambria" panose="02040503050406030204" pitchFamily="18" charset="0"/>
                <a:ea typeface="Cambria" panose="02040503050406030204" pitchFamily="18" charset="0"/>
              </a:rPr>
              <a:t>=)</a:t>
            </a:r>
          </a:p>
          <a:p>
            <a:endParaRPr lang="en-US" b="1" dirty="0" smtClean="0">
              <a:latin typeface="Cambria" panose="02040503050406030204" pitchFamily="18" charset="0"/>
              <a:ea typeface="Cambria" panose="02040503050406030204" pitchFamily="18" charset="0"/>
            </a:endParaRPr>
          </a:p>
          <a:p>
            <a:r>
              <a:rPr lang="en-US" b="1" dirty="0" smtClean="0">
                <a:latin typeface="Cambria" panose="02040503050406030204" pitchFamily="18" charset="0"/>
                <a:ea typeface="Cambria" panose="02040503050406030204" pitchFamily="18" charset="0"/>
              </a:rPr>
              <a:t>We will choose only those rules which have confidence as per predefined min confidence </a:t>
            </a:r>
            <a:endParaRPr lang="en-US" b="1" dirty="0">
              <a:latin typeface="Cambria" panose="02040503050406030204" pitchFamily="18" charset="0"/>
              <a:ea typeface="Cambria" panose="02040503050406030204" pitchFamily="18" charset="0"/>
            </a:endParaRPr>
          </a:p>
          <a:p>
            <a:endParaRPr lang="en-US" dirty="0">
              <a:latin typeface="Cambria" panose="02040503050406030204" pitchFamily="18" charset="0"/>
              <a:ea typeface="Cambria" panose="02040503050406030204" pitchFamily="18" charset="0"/>
            </a:endParaRPr>
          </a:p>
        </p:txBody>
      </p:sp>
      <p:sp>
        <p:nvSpPr>
          <p:cNvPr id="4" name="Rectangle 3"/>
          <p:cNvSpPr/>
          <p:nvPr/>
        </p:nvSpPr>
        <p:spPr>
          <a:xfrm>
            <a:off x="2538664" y="2290837"/>
            <a:ext cx="8987588" cy="58477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lIns="91440" tIns="45720" rIns="91440" bIns="45720">
            <a:spAutoFit/>
          </a:bodyPr>
          <a:lstStyle/>
          <a:p>
            <a:pPr algn="ctr"/>
            <a:r>
              <a:rPr lang="en-US" sz="3200" dirty="0" smtClean="0">
                <a:ln w="12700">
                  <a:noFill/>
                  <a:prstDash val="solid"/>
                </a:ln>
                <a:effectLst>
                  <a:outerShdw blurRad="41275" dist="20320" dir="1800000" algn="tl" rotWithShape="0">
                    <a:srgbClr val="000000">
                      <a:alpha val="40000"/>
                    </a:srgbClr>
                  </a:outerShdw>
                </a:effectLst>
                <a:latin typeface="Cambria" panose="02040503050406030204" pitchFamily="18" charset="0"/>
                <a:ea typeface="Cambria" panose="02040503050406030204" pitchFamily="18" charset="0"/>
              </a:rPr>
              <a:t>Frequent </a:t>
            </a:r>
            <a:r>
              <a:rPr lang="en-US" sz="3200" dirty="0">
                <a:ln w="12700">
                  <a:noFill/>
                  <a:prstDash val="solid"/>
                </a:ln>
                <a:effectLst>
                  <a:outerShdw blurRad="41275" dist="20320" dir="1800000" algn="tl" rotWithShape="0">
                    <a:srgbClr val="000000">
                      <a:alpha val="40000"/>
                    </a:srgbClr>
                  </a:outerShdw>
                </a:effectLst>
                <a:latin typeface="Cambria" panose="02040503050406030204" pitchFamily="18" charset="0"/>
                <a:ea typeface="Cambria" panose="02040503050406030204" pitchFamily="18" charset="0"/>
              </a:rPr>
              <a:t>Item Set = Onion, Potato and Burger</a:t>
            </a:r>
          </a:p>
        </p:txBody>
      </p:sp>
    </p:spTree>
    <p:extLst>
      <p:ext uri="{BB962C8B-B14F-4D97-AF65-F5344CB8AC3E}">
        <p14:creationId xmlns:p14="http://schemas.microsoft.com/office/powerpoint/2010/main" val="2380646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62184" y="1720516"/>
            <a:ext cx="8696230" cy="4736339"/>
          </a:xfrm>
          <a:prstGeom prst="rect">
            <a:avLst/>
          </a:prstGeom>
        </p:spPr>
      </p:pic>
      <p:sp>
        <p:nvSpPr>
          <p:cNvPr id="3" name="Rectangle 2"/>
          <p:cNvSpPr/>
          <p:nvPr/>
        </p:nvSpPr>
        <p:spPr>
          <a:xfrm>
            <a:off x="461210" y="843676"/>
            <a:ext cx="10177957" cy="769441"/>
          </a:xfrm>
          <a:prstGeom prst="rect">
            <a:avLst/>
          </a:prstGeom>
        </p:spPr>
        <p:txBody>
          <a:bodyPr wrap="square">
            <a:spAutoFit/>
          </a:bodyPr>
          <a:lstStyle/>
          <a:p>
            <a:pPr algn="just"/>
            <a:r>
              <a:rPr lang="en-US" sz="4400" dirty="0" smtClean="0">
                <a:solidFill>
                  <a:srgbClr val="000000"/>
                </a:solidFill>
                <a:latin typeface="Nunito"/>
              </a:rPr>
              <a:t>Another example</a:t>
            </a:r>
            <a:endParaRPr lang="en-US" sz="4400" dirty="0"/>
          </a:p>
        </p:txBody>
      </p:sp>
      <p:pic>
        <p:nvPicPr>
          <p:cNvPr id="4" name="Picture 3"/>
          <p:cNvPicPr>
            <a:picLocks noChangeAspect="1"/>
          </p:cNvPicPr>
          <p:nvPr/>
        </p:nvPicPr>
        <p:blipFill>
          <a:blip r:embed="rId3"/>
          <a:stretch>
            <a:fillRect/>
          </a:stretch>
        </p:blipFill>
        <p:spPr>
          <a:xfrm>
            <a:off x="0" y="3035169"/>
            <a:ext cx="4152900" cy="3143250"/>
          </a:xfrm>
          <a:prstGeom prst="rect">
            <a:avLst/>
          </a:prstGeom>
        </p:spPr>
      </p:pic>
      <p:sp>
        <p:nvSpPr>
          <p:cNvPr id="5" name="Rectangle 4"/>
          <p:cNvSpPr/>
          <p:nvPr/>
        </p:nvSpPr>
        <p:spPr>
          <a:xfrm>
            <a:off x="272185" y="6379588"/>
            <a:ext cx="4967079" cy="369332"/>
          </a:xfrm>
          <a:prstGeom prst="rect">
            <a:avLst/>
          </a:prstGeom>
        </p:spPr>
        <p:txBody>
          <a:bodyPr wrap="square">
            <a:spAutoFit/>
          </a:bodyPr>
          <a:lstStyle/>
          <a:p>
            <a:pPr algn="just"/>
            <a:r>
              <a:rPr lang="en-US" dirty="0" smtClean="0">
                <a:solidFill>
                  <a:srgbClr val="000000"/>
                </a:solidFill>
                <a:latin typeface="Nunito"/>
              </a:rPr>
              <a:t>Reference: Han and </a:t>
            </a:r>
            <a:r>
              <a:rPr lang="en-US" dirty="0" err="1" smtClean="0">
                <a:solidFill>
                  <a:srgbClr val="000000"/>
                </a:solidFill>
                <a:latin typeface="Nunito"/>
              </a:rPr>
              <a:t>kamber</a:t>
            </a:r>
            <a:r>
              <a:rPr lang="en-US" dirty="0" smtClean="0">
                <a:solidFill>
                  <a:srgbClr val="000000"/>
                </a:solidFill>
                <a:latin typeface="Nunito"/>
              </a:rPr>
              <a:t> book </a:t>
            </a:r>
            <a:r>
              <a:rPr lang="en-US" dirty="0" err="1" smtClean="0">
                <a:solidFill>
                  <a:srgbClr val="000000"/>
                </a:solidFill>
                <a:latin typeface="Nunito"/>
              </a:rPr>
              <a:t>pg</a:t>
            </a:r>
            <a:r>
              <a:rPr lang="en-US" dirty="0">
                <a:solidFill>
                  <a:srgbClr val="000000"/>
                </a:solidFill>
                <a:latin typeface="Nunito"/>
              </a:rPr>
              <a:t>: 250 </a:t>
            </a:r>
            <a:endParaRPr lang="en-US" dirty="0"/>
          </a:p>
        </p:txBody>
      </p:sp>
    </p:spTree>
    <p:extLst>
      <p:ext uri="{BB962C8B-B14F-4D97-AF65-F5344CB8AC3E}">
        <p14:creationId xmlns:p14="http://schemas.microsoft.com/office/powerpoint/2010/main" val="1258015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FP Growth</a:t>
            </a:r>
            <a:endParaRPr lang="en-US" dirty="0"/>
          </a:p>
        </p:txBody>
      </p:sp>
      <p:pic>
        <p:nvPicPr>
          <p:cNvPr id="4" name="Picture 3"/>
          <p:cNvPicPr>
            <a:picLocks noChangeAspect="1"/>
          </p:cNvPicPr>
          <p:nvPr/>
        </p:nvPicPr>
        <p:blipFill>
          <a:blip r:embed="rId2"/>
          <a:stretch>
            <a:fillRect/>
          </a:stretch>
        </p:blipFill>
        <p:spPr>
          <a:xfrm>
            <a:off x="2386012" y="2252662"/>
            <a:ext cx="7419975" cy="2352675"/>
          </a:xfrm>
          <a:prstGeom prst="rect">
            <a:avLst/>
          </a:prstGeom>
        </p:spPr>
      </p:pic>
      <p:pic>
        <p:nvPicPr>
          <p:cNvPr id="5" name="Picture 4"/>
          <p:cNvPicPr>
            <a:picLocks noChangeAspect="1"/>
          </p:cNvPicPr>
          <p:nvPr/>
        </p:nvPicPr>
        <p:blipFill>
          <a:blip r:embed="rId3"/>
          <a:stretch>
            <a:fillRect/>
          </a:stretch>
        </p:blipFill>
        <p:spPr>
          <a:xfrm>
            <a:off x="1685924" y="5167311"/>
            <a:ext cx="8820150" cy="1362075"/>
          </a:xfrm>
          <a:prstGeom prst="rect">
            <a:avLst/>
          </a:prstGeom>
        </p:spPr>
      </p:pic>
    </p:spTree>
    <p:extLst>
      <p:ext uri="{BB962C8B-B14F-4D97-AF65-F5344CB8AC3E}">
        <p14:creationId xmlns:p14="http://schemas.microsoft.com/office/powerpoint/2010/main" val="668271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Picture 4"/>
          <p:cNvPicPr>
            <a:picLocks noChangeAspect="1"/>
          </p:cNvPicPr>
          <p:nvPr/>
        </p:nvPicPr>
        <p:blipFill>
          <a:blip r:embed="rId2"/>
          <a:stretch>
            <a:fillRect/>
          </a:stretch>
        </p:blipFill>
        <p:spPr>
          <a:xfrm>
            <a:off x="1327103" y="3792087"/>
            <a:ext cx="6019800" cy="1866900"/>
          </a:xfrm>
          <a:prstGeom prst="rect">
            <a:avLst/>
          </a:prstGeom>
        </p:spPr>
      </p:pic>
      <p:pic>
        <p:nvPicPr>
          <p:cNvPr id="6" name="Picture 5"/>
          <p:cNvPicPr>
            <a:picLocks noChangeAspect="1"/>
          </p:cNvPicPr>
          <p:nvPr/>
        </p:nvPicPr>
        <p:blipFill>
          <a:blip r:embed="rId3"/>
          <a:stretch>
            <a:fillRect/>
          </a:stretch>
        </p:blipFill>
        <p:spPr>
          <a:xfrm>
            <a:off x="8706631" y="2293605"/>
            <a:ext cx="3076575" cy="4143375"/>
          </a:xfrm>
          <a:prstGeom prst="rect">
            <a:avLst/>
          </a:prstGeom>
        </p:spPr>
      </p:pic>
      <p:sp>
        <p:nvSpPr>
          <p:cNvPr id="7" name="TextBox 6"/>
          <p:cNvSpPr txBox="1"/>
          <p:nvPr/>
        </p:nvSpPr>
        <p:spPr>
          <a:xfrm>
            <a:off x="709311" y="2550936"/>
            <a:ext cx="7255384" cy="477054"/>
          </a:xfrm>
          <a:prstGeom prst="rect">
            <a:avLst/>
          </a:prstGeom>
          <a:noFill/>
        </p:spPr>
        <p:txBody>
          <a:bodyPr wrap="none" rtlCol="0">
            <a:spAutoFit/>
          </a:bodyPr>
          <a:lstStyle/>
          <a:p>
            <a:r>
              <a:rPr lang="en-US" sz="2500" b="1" dirty="0" smtClean="0"/>
              <a:t>The frequency of each individual item is computed as</a:t>
            </a:r>
            <a:endParaRPr lang="en-US" sz="2500" b="1" dirty="0"/>
          </a:p>
        </p:txBody>
      </p:sp>
      <p:sp>
        <p:nvSpPr>
          <p:cNvPr id="8" name="Right Arrow 7"/>
          <p:cNvSpPr/>
          <p:nvPr/>
        </p:nvSpPr>
        <p:spPr>
          <a:xfrm>
            <a:off x="7574507" y="4572000"/>
            <a:ext cx="832514" cy="6141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52794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FP Growth</a:t>
            </a:r>
          </a:p>
        </p:txBody>
      </p:sp>
      <p:pic>
        <p:nvPicPr>
          <p:cNvPr id="4" name="Picture 3"/>
          <p:cNvPicPr>
            <a:picLocks noChangeAspect="1"/>
          </p:cNvPicPr>
          <p:nvPr/>
        </p:nvPicPr>
        <p:blipFill rotWithShape="1">
          <a:blip r:embed="rId2"/>
          <a:srcRect t="13829" r="65004" b="6581"/>
          <a:stretch/>
        </p:blipFill>
        <p:spPr>
          <a:xfrm>
            <a:off x="838200" y="1690688"/>
            <a:ext cx="3774743" cy="4828796"/>
          </a:xfrm>
          <a:prstGeom prst="rect">
            <a:avLst/>
          </a:prstGeom>
        </p:spPr>
      </p:pic>
      <p:pic>
        <p:nvPicPr>
          <p:cNvPr id="5" name="Picture 4"/>
          <p:cNvPicPr>
            <a:picLocks noChangeAspect="1"/>
          </p:cNvPicPr>
          <p:nvPr/>
        </p:nvPicPr>
        <p:blipFill rotWithShape="1">
          <a:blip r:embed="rId3"/>
          <a:srcRect l="36615" t="44735" r="3231" b="11778"/>
          <a:stretch/>
        </p:blipFill>
        <p:spPr>
          <a:xfrm>
            <a:off x="5017432" y="3929681"/>
            <a:ext cx="5931877" cy="2412195"/>
          </a:xfrm>
          <a:prstGeom prst="rect">
            <a:avLst/>
          </a:prstGeom>
        </p:spPr>
      </p:pic>
      <p:pic>
        <p:nvPicPr>
          <p:cNvPr id="6" name="Picture 5"/>
          <p:cNvPicPr>
            <a:picLocks noChangeAspect="1"/>
          </p:cNvPicPr>
          <p:nvPr/>
        </p:nvPicPr>
        <p:blipFill>
          <a:blip r:embed="rId4"/>
          <a:stretch>
            <a:fillRect/>
          </a:stretch>
        </p:blipFill>
        <p:spPr>
          <a:xfrm>
            <a:off x="5173496" y="1690688"/>
            <a:ext cx="5619750" cy="1295400"/>
          </a:xfrm>
          <a:prstGeom prst="rect">
            <a:avLst/>
          </a:prstGeom>
        </p:spPr>
      </p:pic>
    </p:spTree>
    <p:extLst>
      <p:ext uri="{BB962C8B-B14F-4D97-AF65-F5344CB8AC3E}">
        <p14:creationId xmlns:p14="http://schemas.microsoft.com/office/powerpoint/2010/main" val="39862814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FP Growth</a:t>
            </a:r>
          </a:p>
        </p:txBody>
      </p:sp>
      <p:pic>
        <p:nvPicPr>
          <p:cNvPr id="4" name="Picture 3"/>
          <p:cNvPicPr>
            <a:picLocks noChangeAspect="1"/>
          </p:cNvPicPr>
          <p:nvPr/>
        </p:nvPicPr>
        <p:blipFill rotWithShape="1">
          <a:blip r:embed="rId2"/>
          <a:srcRect l="2249" t="17187" r="8828" b="64442"/>
          <a:stretch/>
        </p:blipFill>
        <p:spPr>
          <a:xfrm>
            <a:off x="693596" y="1528550"/>
            <a:ext cx="10804808" cy="1255594"/>
          </a:xfrm>
          <a:prstGeom prst="rect">
            <a:avLst/>
          </a:prstGeom>
        </p:spPr>
      </p:pic>
      <p:pic>
        <p:nvPicPr>
          <p:cNvPr id="3" name="Picture 2"/>
          <p:cNvPicPr>
            <a:picLocks noChangeAspect="1"/>
          </p:cNvPicPr>
          <p:nvPr/>
        </p:nvPicPr>
        <p:blipFill>
          <a:blip r:embed="rId3"/>
          <a:stretch>
            <a:fillRect/>
          </a:stretch>
        </p:blipFill>
        <p:spPr>
          <a:xfrm>
            <a:off x="1812736" y="3375262"/>
            <a:ext cx="7829550" cy="2400300"/>
          </a:xfrm>
          <a:prstGeom prst="rect">
            <a:avLst/>
          </a:prstGeom>
        </p:spPr>
      </p:pic>
    </p:spTree>
    <p:extLst>
      <p:ext uri="{BB962C8B-B14F-4D97-AF65-F5344CB8AC3E}">
        <p14:creationId xmlns:p14="http://schemas.microsoft.com/office/powerpoint/2010/main" val="23844323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FP Growth</a:t>
            </a:r>
          </a:p>
        </p:txBody>
      </p:sp>
      <p:pic>
        <p:nvPicPr>
          <p:cNvPr id="3" name="Picture 2"/>
          <p:cNvPicPr>
            <a:picLocks noChangeAspect="1"/>
          </p:cNvPicPr>
          <p:nvPr/>
        </p:nvPicPr>
        <p:blipFill>
          <a:blip r:embed="rId2"/>
          <a:stretch>
            <a:fillRect/>
          </a:stretch>
        </p:blipFill>
        <p:spPr>
          <a:xfrm>
            <a:off x="458551" y="5822250"/>
            <a:ext cx="4939461" cy="592197"/>
          </a:xfrm>
          <a:prstGeom prst="rect">
            <a:avLst/>
          </a:prstGeom>
        </p:spPr>
      </p:pic>
      <p:pic>
        <p:nvPicPr>
          <p:cNvPr id="5" name="Picture 4"/>
          <p:cNvPicPr>
            <a:picLocks noChangeAspect="1"/>
          </p:cNvPicPr>
          <p:nvPr/>
        </p:nvPicPr>
        <p:blipFill>
          <a:blip r:embed="rId3"/>
          <a:stretch>
            <a:fillRect/>
          </a:stretch>
        </p:blipFill>
        <p:spPr>
          <a:xfrm>
            <a:off x="7911223" y="2068986"/>
            <a:ext cx="4063354" cy="4563826"/>
          </a:xfrm>
          <a:prstGeom prst="rect">
            <a:avLst/>
          </a:prstGeom>
        </p:spPr>
      </p:pic>
      <p:pic>
        <p:nvPicPr>
          <p:cNvPr id="6" name="Picture 5"/>
          <p:cNvPicPr>
            <a:picLocks noChangeAspect="1"/>
          </p:cNvPicPr>
          <p:nvPr/>
        </p:nvPicPr>
        <p:blipFill rotWithShape="1">
          <a:blip r:embed="rId4"/>
          <a:srcRect l="2990" t="16520" r="43031" b="30926"/>
          <a:stretch/>
        </p:blipFill>
        <p:spPr>
          <a:xfrm>
            <a:off x="838200" y="2040696"/>
            <a:ext cx="6108510" cy="3345336"/>
          </a:xfrm>
          <a:prstGeom prst="rect">
            <a:avLst/>
          </a:prstGeom>
        </p:spPr>
      </p:pic>
    </p:spTree>
    <p:extLst>
      <p:ext uri="{BB962C8B-B14F-4D97-AF65-F5344CB8AC3E}">
        <p14:creationId xmlns:p14="http://schemas.microsoft.com/office/powerpoint/2010/main" val="15744725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FP Growth</a:t>
            </a:r>
          </a:p>
        </p:txBody>
      </p:sp>
      <p:pic>
        <p:nvPicPr>
          <p:cNvPr id="3" name="Picture 2"/>
          <p:cNvPicPr>
            <a:picLocks noChangeAspect="1"/>
          </p:cNvPicPr>
          <p:nvPr/>
        </p:nvPicPr>
        <p:blipFill>
          <a:blip r:embed="rId2"/>
          <a:stretch>
            <a:fillRect/>
          </a:stretch>
        </p:blipFill>
        <p:spPr>
          <a:xfrm>
            <a:off x="838200" y="5736040"/>
            <a:ext cx="3774743" cy="456162"/>
          </a:xfrm>
          <a:prstGeom prst="rect">
            <a:avLst/>
          </a:prstGeom>
        </p:spPr>
      </p:pic>
      <p:pic>
        <p:nvPicPr>
          <p:cNvPr id="5" name="Picture 4"/>
          <p:cNvPicPr>
            <a:picLocks noChangeAspect="1"/>
          </p:cNvPicPr>
          <p:nvPr/>
        </p:nvPicPr>
        <p:blipFill>
          <a:blip r:embed="rId3"/>
          <a:stretch>
            <a:fillRect/>
          </a:stretch>
        </p:blipFill>
        <p:spPr>
          <a:xfrm>
            <a:off x="7521729" y="1569492"/>
            <a:ext cx="4179606" cy="4911157"/>
          </a:xfrm>
          <a:prstGeom prst="rect">
            <a:avLst/>
          </a:prstGeom>
        </p:spPr>
      </p:pic>
      <p:pic>
        <p:nvPicPr>
          <p:cNvPr id="6" name="Picture 5"/>
          <p:cNvPicPr>
            <a:picLocks noChangeAspect="1"/>
          </p:cNvPicPr>
          <p:nvPr/>
        </p:nvPicPr>
        <p:blipFill rotWithShape="1">
          <a:blip r:embed="rId4"/>
          <a:srcRect l="2990" t="16520" r="43031" b="30926"/>
          <a:stretch/>
        </p:blipFill>
        <p:spPr>
          <a:xfrm>
            <a:off x="838200" y="2040696"/>
            <a:ext cx="6108510" cy="3345336"/>
          </a:xfrm>
          <a:prstGeom prst="rect">
            <a:avLst/>
          </a:prstGeom>
        </p:spPr>
      </p:pic>
    </p:spTree>
    <p:extLst>
      <p:ext uri="{BB962C8B-B14F-4D97-AF65-F5344CB8AC3E}">
        <p14:creationId xmlns:p14="http://schemas.microsoft.com/office/powerpoint/2010/main" val="2598496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651845" y="1939403"/>
            <a:ext cx="4267200" cy="4162425"/>
          </a:xfrm>
          <a:prstGeom prst="rect">
            <a:avLst/>
          </a:prstGeom>
        </p:spPr>
      </p:pic>
      <p:pic>
        <p:nvPicPr>
          <p:cNvPr id="5" name="Picture 4"/>
          <p:cNvPicPr>
            <a:picLocks noChangeAspect="1"/>
          </p:cNvPicPr>
          <p:nvPr/>
        </p:nvPicPr>
        <p:blipFill>
          <a:blip r:embed="rId3"/>
          <a:stretch>
            <a:fillRect/>
          </a:stretch>
        </p:blipFill>
        <p:spPr>
          <a:xfrm>
            <a:off x="1029269" y="5587478"/>
            <a:ext cx="3419475" cy="514350"/>
          </a:xfrm>
          <a:prstGeom prst="rect">
            <a:avLst/>
          </a:prstGeom>
        </p:spPr>
      </p:pic>
      <p:pic>
        <p:nvPicPr>
          <p:cNvPr id="6" name="Picture 5"/>
          <p:cNvPicPr>
            <a:picLocks noChangeAspect="1"/>
          </p:cNvPicPr>
          <p:nvPr/>
        </p:nvPicPr>
        <p:blipFill rotWithShape="1">
          <a:blip r:embed="rId4"/>
          <a:srcRect l="2990" t="16520" r="43031" b="30926"/>
          <a:stretch/>
        </p:blipFill>
        <p:spPr>
          <a:xfrm>
            <a:off x="1165746" y="1966415"/>
            <a:ext cx="6108510" cy="3345336"/>
          </a:xfrm>
          <a:prstGeom prst="rect">
            <a:avLst/>
          </a:prstGeom>
        </p:spPr>
      </p:pic>
      <p:sp>
        <p:nvSpPr>
          <p:cNvPr id="7" name="Title 1"/>
          <p:cNvSpPr>
            <a:spLocks noGrp="1"/>
          </p:cNvSpPr>
          <p:nvPr>
            <p:ph type="title"/>
          </p:nvPr>
        </p:nvSpPr>
        <p:spPr>
          <a:xfrm>
            <a:off x="838200" y="365125"/>
            <a:ext cx="10515600" cy="1325563"/>
          </a:xfrm>
        </p:spPr>
        <p:txBody>
          <a:bodyPr/>
          <a:lstStyle/>
          <a:p>
            <a:r>
              <a:rPr lang="en-US" dirty="0"/>
              <a:t>FP Growth</a:t>
            </a:r>
          </a:p>
        </p:txBody>
      </p:sp>
    </p:spTree>
    <p:extLst>
      <p:ext uri="{BB962C8B-B14F-4D97-AF65-F5344CB8AC3E}">
        <p14:creationId xmlns:p14="http://schemas.microsoft.com/office/powerpoint/2010/main" val="25344872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FP Growth</a:t>
            </a:r>
          </a:p>
        </p:txBody>
      </p:sp>
      <p:pic>
        <p:nvPicPr>
          <p:cNvPr id="3" name="Picture 2"/>
          <p:cNvPicPr>
            <a:picLocks noChangeAspect="1"/>
          </p:cNvPicPr>
          <p:nvPr/>
        </p:nvPicPr>
        <p:blipFill>
          <a:blip r:embed="rId2"/>
          <a:stretch>
            <a:fillRect/>
          </a:stretch>
        </p:blipFill>
        <p:spPr>
          <a:xfrm>
            <a:off x="7110485" y="2075597"/>
            <a:ext cx="4805078" cy="4570383"/>
          </a:xfrm>
          <a:prstGeom prst="rect">
            <a:avLst/>
          </a:prstGeom>
        </p:spPr>
      </p:pic>
      <p:pic>
        <p:nvPicPr>
          <p:cNvPr id="5" name="Picture 4"/>
          <p:cNvPicPr>
            <a:picLocks noChangeAspect="1"/>
          </p:cNvPicPr>
          <p:nvPr/>
        </p:nvPicPr>
        <p:blipFill>
          <a:blip r:embed="rId3"/>
          <a:stretch>
            <a:fillRect/>
          </a:stretch>
        </p:blipFill>
        <p:spPr>
          <a:xfrm>
            <a:off x="510653" y="5944275"/>
            <a:ext cx="3502568" cy="401934"/>
          </a:xfrm>
          <a:prstGeom prst="rect">
            <a:avLst/>
          </a:prstGeom>
        </p:spPr>
      </p:pic>
      <p:pic>
        <p:nvPicPr>
          <p:cNvPr id="6" name="Picture 5"/>
          <p:cNvPicPr>
            <a:picLocks noChangeAspect="1"/>
          </p:cNvPicPr>
          <p:nvPr/>
        </p:nvPicPr>
        <p:blipFill rotWithShape="1">
          <a:blip r:embed="rId4"/>
          <a:srcRect l="2990" t="16520" r="43031" b="30926"/>
          <a:stretch/>
        </p:blipFill>
        <p:spPr>
          <a:xfrm>
            <a:off x="510653" y="2075597"/>
            <a:ext cx="6108510" cy="3345336"/>
          </a:xfrm>
          <a:prstGeom prst="rect">
            <a:avLst/>
          </a:prstGeom>
        </p:spPr>
      </p:pic>
    </p:spTree>
    <p:extLst>
      <p:ext uri="{BB962C8B-B14F-4D97-AF65-F5344CB8AC3E}">
        <p14:creationId xmlns:p14="http://schemas.microsoft.com/office/powerpoint/2010/main" val="3662510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02006" y="365125"/>
            <a:ext cx="6291618" cy="1325563"/>
          </a:xfrm>
        </p:spPr>
        <p:txBody>
          <a:bodyPr/>
          <a:lstStyle/>
          <a:p>
            <a:r>
              <a:rPr lang="en-US" dirty="0" smtClean="0">
                <a:latin typeface="Cambria" panose="02040503050406030204" pitchFamily="18" charset="0"/>
                <a:ea typeface="Cambria" panose="02040503050406030204" pitchFamily="18" charset="0"/>
              </a:rPr>
              <a:t>Module 4 Syllabus</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a:lstStyle/>
          <a:p>
            <a:pPr marL="0" indent="0">
              <a:buNone/>
            </a:pPr>
            <a:r>
              <a:rPr lang="en-US" dirty="0" smtClean="0">
                <a:solidFill>
                  <a:srgbClr val="00B050"/>
                </a:solidFill>
                <a:latin typeface="Cambria" panose="02040503050406030204" pitchFamily="18" charset="0"/>
                <a:ea typeface="Cambria" panose="02040503050406030204" pitchFamily="18" charset="0"/>
              </a:rPr>
              <a:t>Basic concepts - Frequent </a:t>
            </a:r>
            <a:r>
              <a:rPr lang="en-US" dirty="0" err="1" smtClean="0">
                <a:solidFill>
                  <a:srgbClr val="00B050"/>
                </a:solidFill>
                <a:latin typeface="Cambria" panose="02040503050406030204" pitchFamily="18" charset="0"/>
                <a:ea typeface="Cambria" panose="02040503050406030204" pitchFamily="18" charset="0"/>
              </a:rPr>
              <a:t>itemset</a:t>
            </a:r>
            <a:r>
              <a:rPr lang="en-US" dirty="0" smtClean="0">
                <a:solidFill>
                  <a:srgbClr val="00B050"/>
                </a:solidFill>
                <a:latin typeface="Cambria" panose="02040503050406030204" pitchFamily="18" charset="0"/>
                <a:ea typeface="Cambria" panose="02040503050406030204" pitchFamily="18" charset="0"/>
              </a:rPr>
              <a:t> mining methods - </a:t>
            </a:r>
            <a:r>
              <a:rPr lang="en-US" dirty="0" err="1" smtClean="0">
                <a:solidFill>
                  <a:srgbClr val="00B050"/>
                </a:solidFill>
                <a:latin typeface="Cambria" panose="02040503050406030204" pitchFamily="18" charset="0"/>
                <a:ea typeface="Cambria" panose="02040503050406030204" pitchFamily="18" charset="0"/>
              </a:rPr>
              <a:t>Apriori</a:t>
            </a:r>
            <a:r>
              <a:rPr lang="en-US" dirty="0" smtClean="0">
                <a:solidFill>
                  <a:srgbClr val="00B050"/>
                </a:solidFill>
                <a:latin typeface="Cambria" panose="02040503050406030204" pitchFamily="18" charset="0"/>
                <a:ea typeface="Cambria" panose="02040503050406030204" pitchFamily="18" charset="0"/>
              </a:rPr>
              <a:t> algorithm, </a:t>
            </a:r>
            <a:r>
              <a:rPr lang="en-US" dirty="0" err="1" smtClean="0">
                <a:solidFill>
                  <a:srgbClr val="00B050"/>
                </a:solidFill>
                <a:latin typeface="Cambria" panose="02040503050406030204" pitchFamily="18" charset="0"/>
                <a:ea typeface="Cambria" panose="02040503050406030204" pitchFamily="18" charset="0"/>
              </a:rPr>
              <a:t>FPattern</a:t>
            </a:r>
            <a:r>
              <a:rPr lang="en-US" dirty="0" smtClean="0">
                <a:solidFill>
                  <a:srgbClr val="00B050"/>
                </a:solidFill>
                <a:latin typeface="Cambria" panose="02040503050406030204" pitchFamily="18" charset="0"/>
                <a:ea typeface="Cambria" panose="02040503050406030204" pitchFamily="18" charset="0"/>
              </a:rPr>
              <a:t> growth </a:t>
            </a:r>
            <a:r>
              <a:rPr lang="en-US" dirty="0" smtClean="0">
                <a:solidFill>
                  <a:srgbClr val="00B050"/>
                </a:solidFill>
                <a:latin typeface="Cambria" panose="02040503050406030204" pitchFamily="18" charset="0"/>
                <a:ea typeface="Cambria" panose="02040503050406030204" pitchFamily="18" charset="0"/>
              </a:rPr>
              <a:t>(FP growth) approach for mining frequent </a:t>
            </a:r>
            <a:r>
              <a:rPr lang="en-US" dirty="0" err="1" smtClean="0">
                <a:solidFill>
                  <a:srgbClr val="00B050"/>
                </a:solidFill>
                <a:latin typeface="Cambria" panose="02040503050406030204" pitchFamily="18" charset="0"/>
                <a:ea typeface="Cambria" panose="02040503050406030204" pitchFamily="18" charset="0"/>
              </a:rPr>
              <a:t>itemsets</a:t>
            </a:r>
            <a:r>
              <a:rPr lang="en-US" dirty="0" smtClean="0">
                <a:solidFill>
                  <a:srgbClr val="00B050"/>
                </a:solidFill>
                <a:latin typeface="Cambria" panose="02040503050406030204" pitchFamily="18" charset="0"/>
                <a:ea typeface="Cambria" panose="02040503050406030204" pitchFamily="18" charset="0"/>
              </a:rPr>
              <a:t>,</a:t>
            </a:r>
          </a:p>
          <a:p>
            <a:pPr marL="0" indent="0">
              <a:buNone/>
            </a:pPr>
            <a:r>
              <a:rPr lang="en-US" dirty="0" smtClean="0">
                <a:latin typeface="Cambria" panose="02040503050406030204" pitchFamily="18" charset="0"/>
                <a:ea typeface="Cambria" panose="02040503050406030204" pitchFamily="18" charset="0"/>
              </a:rPr>
              <a:t>Mining frequent </a:t>
            </a:r>
            <a:r>
              <a:rPr lang="en-US" dirty="0" err="1" smtClean="0">
                <a:latin typeface="Cambria" panose="02040503050406030204" pitchFamily="18" charset="0"/>
                <a:ea typeface="Cambria" panose="02040503050406030204" pitchFamily="18" charset="0"/>
              </a:rPr>
              <a:t>itemsets</a:t>
            </a:r>
            <a:r>
              <a:rPr lang="en-US" dirty="0" smtClean="0">
                <a:latin typeface="Cambria" panose="02040503050406030204" pitchFamily="18" charset="0"/>
                <a:ea typeface="Cambria" panose="02040503050406030204" pitchFamily="18" charset="0"/>
              </a:rPr>
              <a:t> using vertical data format, </a:t>
            </a:r>
          </a:p>
          <a:p>
            <a:pPr marL="0" indent="0">
              <a:buNone/>
            </a:pPr>
            <a:r>
              <a:rPr lang="en-US" dirty="0" smtClean="0">
                <a:latin typeface="Cambria" panose="02040503050406030204" pitchFamily="18" charset="0"/>
                <a:ea typeface="Cambria" panose="02040503050406030204" pitchFamily="18" charset="0"/>
              </a:rPr>
              <a:t>Mining closed and max patterns - Pattern mining in multilevel and multidimensional space – Constraint based </a:t>
            </a:r>
            <a:br>
              <a:rPr lang="en-US" dirty="0" smtClean="0">
                <a:latin typeface="Cambria" panose="02040503050406030204" pitchFamily="18" charset="0"/>
                <a:ea typeface="Cambria" panose="02040503050406030204" pitchFamily="18" charset="0"/>
              </a:rPr>
            </a:br>
            <a:r>
              <a:rPr lang="en-US" dirty="0" smtClean="0">
                <a:latin typeface="Cambria" panose="02040503050406030204" pitchFamily="18" charset="0"/>
                <a:ea typeface="Cambria" panose="02040503050406030204" pitchFamily="18" charset="0"/>
              </a:rPr>
              <a:t>Frequent pattern mining - Mining </a:t>
            </a:r>
          </a:p>
          <a:p>
            <a:pPr marL="0" indent="0">
              <a:buNone/>
            </a:pPr>
            <a:r>
              <a:rPr lang="en-US" dirty="0" smtClean="0">
                <a:latin typeface="Cambria" panose="02040503050406030204" pitchFamily="18" charset="0"/>
                <a:ea typeface="Cambria" panose="02040503050406030204" pitchFamily="18" charset="0"/>
              </a:rPr>
              <a:t>High-Dimensional Data and Colossal Patterns. </a:t>
            </a:r>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5563390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FP Growth</a:t>
            </a:r>
          </a:p>
        </p:txBody>
      </p:sp>
      <p:pic>
        <p:nvPicPr>
          <p:cNvPr id="3" name="Picture 2"/>
          <p:cNvPicPr>
            <a:picLocks noChangeAspect="1"/>
          </p:cNvPicPr>
          <p:nvPr/>
        </p:nvPicPr>
        <p:blipFill>
          <a:blip r:embed="rId2"/>
          <a:stretch>
            <a:fillRect/>
          </a:stretch>
        </p:blipFill>
        <p:spPr>
          <a:xfrm>
            <a:off x="977308" y="5886509"/>
            <a:ext cx="4138705" cy="662782"/>
          </a:xfrm>
          <a:prstGeom prst="rect">
            <a:avLst/>
          </a:prstGeom>
        </p:spPr>
      </p:pic>
      <p:pic>
        <p:nvPicPr>
          <p:cNvPr id="5" name="Picture 4"/>
          <p:cNvPicPr>
            <a:picLocks noChangeAspect="1"/>
          </p:cNvPicPr>
          <p:nvPr/>
        </p:nvPicPr>
        <p:blipFill>
          <a:blip r:embed="rId3"/>
          <a:stretch>
            <a:fillRect/>
          </a:stretch>
        </p:blipFill>
        <p:spPr>
          <a:xfrm>
            <a:off x="7350314" y="1998259"/>
            <a:ext cx="4483823" cy="4347950"/>
          </a:xfrm>
          <a:prstGeom prst="rect">
            <a:avLst/>
          </a:prstGeom>
        </p:spPr>
      </p:pic>
      <p:pic>
        <p:nvPicPr>
          <p:cNvPr id="6" name="Picture 5"/>
          <p:cNvPicPr>
            <a:picLocks noChangeAspect="1"/>
          </p:cNvPicPr>
          <p:nvPr/>
        </p:nvPicPr>
        <p:blipFill rotWithShape="1">
          <a:blip r:embed="rId4"/>
          <a:srcRect l="2990" t="16520" r="43031" b="30926"/>
          <a:stretch/>
        </p:blipFill>
        <p:spPr>
          <a:xfrm>
            <a:off x="510653" y="2075597"/>
            <a:ext cx="6108510" cy="3345336"/>
          </a:xfrm>
          <a:prstGeom prst="rect">
            <a:avLst/>
          </a:prstGeom>
        </p:spPr>
      </p:pic>
    </p:spTree>
    <p:extLst>
      <p:ext uri="{BB962C8B-B14F-4D97-AF65-F5344CB8AC3E}">
        <p14:creationId xmlns:p14="http://schemas.microsoft.com/office/powerpoint/2010/main" val="3190623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FP Growth</a:t>
            </a:r>
          </a:p>
        </p:txBody>
      </p:sp>
      <p:pic>
        <p:nvPicPr>
          <p:cNvPr id="3" name="Picture 2"/>
          <p:cNvPicPr>
            <a:picLocks noChangeAspect="1"/>
          </p:cNvPicPr>
          <p:nvPr/>
        </p:nvPicPr>
        <p:blipFill>
          <a:blip r:embed="rId2"/>
          <a:stretch>
            <a:fillRect/>
          </a:stretch>
        </p:blipFill>
        <p:spPr>
          <a:xfrm>
            <a:off x="330962" y="2044192"/>
            <a:ext cx="6384189" cy="1755264"/>
          </a:xfrm>
          <a:prstGeom prst="rect">
            <a:avLst/>
          </a:prstGeom>
        </p:spPr>
      </p:pic>
      <p:pic>
        <p:nvPicPr>
          <p:cNvPr id="5" name="Picture 4"/>
          <p:cNvPicPr>
            <a:picLocks noChangeAspect="1"/>
          </p:cNvPicPr>
          <p:nvPr/>
        </p:nvPicPr>
        <p:blipFill>
          <a:blip r:embed="rId3"/>
          <a:stretch>
            <a:fillRect/>
          </a:stretch>
        </p:blipFill>
        <p:spPr>
          <a:xfrm>
            <a:off x="330962" y="4152960"/>
            <a:ext cx="6629397" cy="1978002"/>
          </a:xfrm>
          <a:prstGeom prst="rect">
            <a:avLst/>
          </a:prstGeom>
        </p:spPr>
      </p:pic>
      <p:pic>
        <p:nvPicPr>
          <p:cNvPr id="6" name="Picture 5"/>
          <p:cNvPicPr>
            <a:picLocks noChangeAspect="1"/>
          </p:cNvPicPr>
          <p:nvPr/>
        </p:nvPicPr>
        <p:blipFill>
          <a:blip r:embed="rId4"/>
          <a:stretch>
            <a:fillRect/>
          </a:stretch>
        </p:blipFill>
        <p:spPr>
          <a:xfrm>
            <a:off x="7309726" y="1932823"/>
            <a:ext cx="4727599" cy="4585900"/>
          </a:xfrm>
          <a:prstGeom prst="rect">
            <a:avLst/>
          </a:prstGeom>
        </p:spPr>
      </p:pic>
    </p:spTree>
    <p:extLst>
      <p:ext uri="{BB962C8B-B14F-4D97-AF65-F5344CB8AC3E}">
        <p14:creationId xmlns:p14="http://schemas.microsoft.com/office/powerpoint/2010/main" val="22762815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FP Growth</a:t>
            </a:r>
          </a:p>
        </p:txBody>
      </p:sp>
      <p:pic>
        <p:nvPicPr>
          <p:cNvPr id="3" name="Picture 2"/>
          <p:cNvPicPr>
            <a:picLocks noChangeAspect="1"/>
          </p:cNvPicPr>
          <p:nvPr/>
        </p:nvPicPr>
        <p:blipFill>
          <a:blip r:embed="rId2"/>
          <a:stretch>
            <a:fillRect/>
          </a:stretch>
        </p:blipFill>
        <p:spPr>
          <a:xfrm>
            <a:off x="1073279" y="1879445"/>
            <a:ext cx="10462235" cy="1546143"/>
          </a:xfrm>
          <a:prstGeom prst="rect">
            <a:avLst/>
          </a:prstGeom>
        </p:spPr>
      </p:pic>
      <p:pic>
        <p:nvPicPr>
          <p:cNvPr id="5" name="Picture 4"/>
          <p:cNvPicPr>
            <a:picLocks noChangeAspect="1"/>
          </p:cNvPicPr>
          <p:nvPr/>
        </p:nvPicPr>
        <p:blipFill>
          <a:blip r:embed="rId3"/>
          <a:stretch>
            <a:fillRect/>
          </a:stretch>
        </p:blipFill>
        <p:spPr>
          <a:xfrm>
            <a:off x="1706005" y="3737234"/>
            <a:ext cx="8643511" cy="2765924"/>
          </a:xfrm>
          <a:prstGeom prst="rect">
            <a:avLst/>
          </a:prstGeom>
        </p:spPr>
      </p:pic>
    </p:spTree>
    <p:extLst>
      <p:ext uri="{BB962C8B-B14F-4D97-AF65-F5344CB8AC3E}">
        <p14:creationId xmlns:p14="http://schemas.microsoft.com/office/powerpoint/2010/main" val="89753449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FP Growth</a:t>
            </a:r>
          </a:p>
        </p:txBody>
      </p:sp>
      <p:pic>
        <p:nvPicPr>
          <p:cNvPr id="3" name="Picture 2"/>
          <p:cNvPicPr>
            <a:picLocks noChangeAspect="1"/>
          </p:cNvPicPr>
          <p:nvPr/>
        </p:nvPicPr>
        <p:blipFill>
          <a:blip r:embed="rId2"/>
          <a:stretch>
            <a:fillRect/>
          </a:stretch>
        </p:blipFill>
        <p:spPr>
          <a:xfrm>
            <a:off x="1069310" y="1482062"/>
            <a:ext cx="10567651" cy="1738810"/>
          </a:xfrm>
          <a:prstGeom prst="rect">
            <a:avLst/>
          </a:prstGeom>
        </p:spPr>
      </p:pic>
      <p:pic>
        <p:nvPicPr>
          <p:cNvPr id="5" name="Picture 4"/>
          <p:cNvPicPr>
            <a:picLocks noChangeAspect="1"/>
          </p:cNvPicPr>
          <p:nvPr/>
        </p:nvPicPr>
        <p:blipFill>
          <a:blip r:embed="rId3"/>
          <a:stretch>
            <a:fillRect/>
          </a:stretch>
        </p:blipFill>
        <p:spPr>
          <a:xfrm>
            <a:off x="1898176" y="3766782"/>
            <a:ext cx="8909920" cy="2881881"/>
          </a:xfrm>
          <a:prstGeom prst="rect">
            <a:avLst/>
          </a:prstGeom>
        </p:spPr>
      </p:pic>
    </p:spTree>
    <p:extLst>
      <p:ext uri="{BB962C8B-B14F-4D97-AF65-F5344CB8AC3E}">
        <p14:creationId xmlns:p14="http://schemas.microsoft.com/office/powerpoint/2010/main" val="8917983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61210" y="1760561"/>
            <a:ext cx="9146814" cy="4693593"/>
          </a:xfrm>
          <a:prstGeom prst="rect">
            <a:avLst/>
          </a:prstGeom>
        </p:spPr>
        <p:txBody>
          <a:bodyPr wrap="square">
            <a:spAutoFit/>
          </a:bodyPr>
          <a:lstStyle/>
          <a:p>
            <a:pPr algn="just">
              <a:buFont typeface="Arial" panose="020B0604020202020204" pitchFamily="34" charset="0"/>
              <a:buChar char="•"/>
            </a:pPr>
            <a:r>
              <a:rPr lang="en-US" sz="2300" b="1" dirty="0">
                <a:solidFill>
                  <a:srgbClr val="00B050"/>
                </a:solidFill>
                <a:latin typeface="Cambria" panose="02040503050406030204" pitchFamily="18" charset="0"/>
                <a:ea typeface="Cambria" panose="02040503050406030204" pitchFamily="18" charset="0"/>
              </a:rPr>
              <a:t>Items purchased on a credit card, such as rental cars and hotel rooms, support insight into the following product that customer are likely to buy.</a:t>
            </a:r>
          </a:p>
          <a:p>
            <a:pPr algn="just">
              <a:buFont typeface="Arial" panose="020B0604020202020204" pitchFamily="34" charset="0"/>
              <a:buChar char="•"/>
            </a:pPr>
            <a:r>
              <a:rPr lang="en-US" sz="2300" b="1" dirty="0">
                <a:solidFill>
                  <a:srgbClr val="7030A0"/>
                </a:solidFill>
                <a:latin typeface="Cambria" panose="02040503050406030204" pitchFamily="18" charset="0"/>
                <a:ea typeface="Cambria" panose="02040503050406030204" pitchFamily="18" charset="0"/>
              </a:rPr>
              <a:t>Optional services purchased by tele-connection users (call waiting, call forwarding, DSL, speed call, etc.) support decide how to bundle these functions to maximize revenue.</a:t>
            </a:r>
          </a:p>
          <a:p>
            <a:pPr algn="just">
              <a:buFont typeface="Arial" panose="020B0604020202020204" pitchFamily="34" charset="0"/>
              <a:buChar char="•"/>
            </a:pPr>
            <a:r>
              <a:rPr lang="en-US" sz="2300" b="1" dirty="0">
                <a:solidFill>
                  <a:srgbClr val="00B050"/>
                </a:solidFill>
                <a:latin typeface="Cambria" panose="02040503050406030204" pitchFamily="18" charset="0"/>
                <a:ea typeface="Cambria" panose="02040503050406030204" pitchFamily="18" charset="0"/>
              </a:rPr>
              <a:t>Banking services used by retail users (money industry accounts, CDs, investment services, car loans, etc.) recognize users likely to needed other services.</a:t>
            </a:r>
          </a:p>
          <a:p>
            <a:pPr algn="just">
              <a:buFont typeface="Arial" panose="020B0604020202020204" pitchFamily="34" charset="0"/>
              <a:buChar char="•"/>
            </a:pPr>
            <a:r>
              <a:rPr lang="en-US" sz="2300" b="1" dirty="0">
                <a:solidFill>
                  <a:srgbClr val="7030A0"/>
                </a:solidFill>
                <a:latin typeface="Cambria" panose="02040503050406030204" pitchFamily="18" charset="0"/>
                <a:ea typeface="Cambria" panose="02040503050406030204" pitchFamily="18" charset="0"/>
              </a:rPr>
              <a:t>Unusual group of insurance claims can be an expression of fraud and can spark higher investigation.</a:t>
            </a:r>
          </a:p>
          <a:p>
            <a:pPr algn="just">
              <a:buFont typeface="Arial" panose="020B0604020202020204" pitchFamily="34" charset="0"/>
              <a:buChar char="•"/>
            </a:pPr>
            <a:r>
              <a:rPr lang="en-US" sz="2300" b="1" dirty="0">
                <a:solidFill>
                  <a:srgbClr val="00B050"/>
                </a:solidFill>
                <a:latin typeface="Cambria" panose="02040503050406030204" pitchFamily="18" charset="0"/>
                <a:ea typeface="Cambria" panose="02040503050406030204" pitchFamily="18" charset="0"/>
              </a:rPr>
              <a:t>Medical patient histories can supports expressions of likely complications based on definite set of treatments.</a:t>
            </a:r>
            <a:endParaRPr lang="en-US" sz="2300" b="1" i="0" dirty="0">
              <a:solidFill>
                <a:srgbClr val="00B050"/>
              </a:solidFill>
              <a:effectLst/>
              <a:latin typeface="Cambria" panose="02040503050406030204" pitchFamily="18" charset="0"/>
              <a:ea typeface="Cambria" panose="02040503050406030204" pitchFamily="18" charset="0"/>
            </a:endParaRPr>
          </a:p>
        </p:txBody>
      </p:sp>
      <p:sp>
        <p:nvSpPr>
          <p:cNvPr id="3" name="Rectangle 2"/>
          <p:cNvSpPr/>
          <p:nvPr/>
        </p:nvSpPr>
        <p:spPr>
          <a:xfrm>
            <a:off x="461210" y="843676"/>
            <a:ext cx="8795218" cy="769441"/>
          </a:xfrm>
          <a:prstGeom prst="rect">
            <a:avLst/>
          </a:prstGeom>
        </p:spPr>
        <p:txBody>
          <a:bodyPr wrap="square">
            <a:spAutoFit/>
          </a:bodyPr>
          <a:lstStyle/>
          <a:p>
            <a:pPr algn="just"/>
            <a:r>
              <a:rPr lang="en-US" sz="4400" dirty="0">
                <a:solidFill>
                  <a:srgbClr val="000000"/>
                </a:solidFill>
                <a:latin typeface="Cambria" panose="02040503050406030204" pitchFamily="18" charset="0"/>
                <a:ea typeface="Cambria" panose="02040503050406030204" pitchFamily="18" charset="0"/>
              </a:rPr>
              <a:t>A</a:t>
            </a:r>
            <a:r>
              <a:rPr lang="en-US" sz="4400" dirty="0" smtClean="0">
                <a:solidFill>
                  <a:srgbClr val="000000"/>
                </a:solidFill>
                <a:latin typeface="Cambria" panose="02040503050406030204" pitchFamily="18" charset="0"/>
                <a:ea typeface="Cambria" panose="02040503050406030204" pitchFamily="18" charset="0"/>
              </a:rPr>
              <a:t>pplications </a:t>
            </a:r>
            <a:r>
              <a:rPr lang="en-US" sz="4400" dirty="0">
                <a:solidFill>
                  <a:srgbClr val="000000"/>
                </a:solidFill>
                <a:latin typeface="Cambria" panose="02040503050406030204" pitchFamily="18" charset="0"/>
                <a:ea typeface="Cambria" panose="02040503050406030204" pitchFamily="18" charset="0"/>
              </a:rPr>
              <a:t>of Association </a:t>
            </a:r>
            <a:r>
              <a:rPr lang="en-US" sz="4400" dirty="0" smtClean="0">
                <a:solidFill>
                  <a:srgbClr val="000000"/>
                </a:solidFill>
                <a:latin typeface="Cambria" panose="02040503050406030204" pitchFamily="18" charset="0"/>
                <a:ea typeface="Cambria" panose="02040503050406030204" pitchFamily="18" charset="0"/>
              </a:rPr>
              <a:t>Rule</a:t>
            </a:r>
            <a:endParaRPr lang="en-US" sz="4400" dirty="0">
              <a:latin typeface="Cambria" panose="02040503050406030204" pitchFamily="18" charset="0"/>
              <a:ea typeface="Cambria" panose="02040503050406030204" pitchFamily="18" charset="0"/>
            </a:endParaRPr>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11629" y="428296"/>
            <a:ext cx="2371114" cy="1332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3" descr="C:\Users\Angela\Desktop\pushpendra\download (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08024" y="2277813"/>
            <a:ext cx="2583976" cy="191075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97592" y="4526718"/>
            <a:ext cx="2085151" cy="1792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1751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99044" y="2483893"/>
            <a:ext cx="3185487" cy="1015663"/>
          </a:xfrm>
          <a:prstGeom prst="rect">
            <a:avLst/>
          </a:prstGeom>
          <a:noFill/>
        </p:spPr>
        <p:txBody>
          <a:bodyPr wrap="none" rtlCol="0">
            <a:spAutoFit/>
          </a:bodyPr>
          <a:lstStyle/>
          <a:p>
            <a:r>
              <a:rPr lang="en-US" sz="6000" dirty="0" smtClean="0">
                <a:latin typeface="Monotype Corsiva" panose="03010101010201010101" pitchFamily="66" charset="0"/>
              </a:rPr>
              <a:t>Thank You</a:t>
            </a:r>
            <a:endParaRPr lang="en-US" sz="6000" dirty="0">
              <a:latin typeface="Monotype Corsiva" panose="03010101010201010101" pitchFamily="66" charset="0"/>
            </a:endParaRPr>
          </a:p>
        </p:txBody>
      </p:sp>
    </p:spTree>
    <p:extLst>
      <p:ext uri="{BB962C8B-B14F-4D97-AF65-F5344CB8AC3E}">
        <p14:creationId xmlns:p14="http://schemas.microsoft.com/office/powerpoint/2010/main" val="1142516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Association rule </a:t>
            </a:r>
            <a:r>
              <a:rPr lang="en-US" dirty="0" smtClean="0"/>
              <a:t>Mining</a:t>
            </a:r>
            <a:endParaRPr lang="en-US" dirty="0"/>
          </a:p>
        </p:txBody>
      </p:sp>
      <p:sp>
        <p:nvSpPr>
          <p:cNvPr id="3" name="Content Placeholder 2"/>
          <p:cNvSpPr>
            <a:spLocks noGrp="1"/>
          </p:cNvSpPr>
          <p:nvPr>
            <p:ph idx="1"/>
          </p:nvPr>
        </p:nvSpPr>
        <p:spPr/>
        <p:txBody>
          <a:bodyPr>
            <a:normAutofit lnSpcReduction="10000"/>
          </a:bodyPr>
          <a:lstStyle/>
          <a:p>
            <a:pPr marL="0" indent="0" algn="just">
              <a:buNone/>
            </a:pPr>
            <a:r>
              <a:rPr lang="en-US" dirty="0" smtClean="0">
                <a:latin typeface="Cambria" panose="02040503050406030204" pitchFamily="18" charset="0"/>
                <a:ea typeface="Cambria" panose="02040503050406030204" pitchFamily="18" charset="0"/>
              </a:rPr>
              <a:t>It is </a:t>
            </a:r>
            <a:r>
              <a:rPr lang="en-US" dirty="0">
                <a:latin typeface="Cambria" panose="02040503050406030204" pitchFamily="18" charset="0"/>
                <a:ea typeface="Cambria" panose="02040503050406030204" pitchFamily="18" charset="0"/>
              </a:rPr>
              <a:t>a type of unsupervised learning methods that tests for the dependence of one data element on another data element and create appropriately so that it can be more effective. It tries to discover some interesting relations or relations among the variables of the dataset. It depends on several rules to find interesting relations between variables in the database.</a:t>
            </a:r>
          </a:p>
          <a:p>
            <a:pPr marL="0" indent="0" algn="just">
              <a:buNone/>
            </a:pPr>
            <a:r>
              <a:rPr lang="en-US" dirty="0">
                <a:latin typeface="Cambria" panose="02040503050406030204" pitchFamily="18" charset="0"/>
                <a:ea typeface="Cambria" panose="02040503050406030204" pitchFamily="18" charset="0"/>
              </a:rPr>
              <a:t>The association rule </a:t>
            </a:r>
            <a:r>
              <a:rPr lang="en-US" dirty="0" smtClean="0">
                <a:latin typeface="Cambria" panose="02040503050406030204" pitchFamily="18" charset="0"/>
                <a:ea typeface="Cambria" panose="02040503050406030204" pitchFamily="18" charset="0"/>
              </a:rPr>
              <a:t>learning/Mining </a:t>
            </a:r>
            <a:r>
              <a:rPr lang="en-US" dirty="0">
                <a:latin typeface="Cambria" panose="02040503050406030204" pitchFamily="18" charset="0"/>
                <a:ea typeface="Cambria" panose="02040503050406030204" pitchFamily="18" charset="0"/>
              </a:rPr>
              <a:t>is the important technique of machine learning, and it is </a:t>
            </a:r>
            <a:r>
              <a:rPr lang="en-US" b="1" dirty="0" smtClean="0">
                <a:latin typeface="Cambria" panose="02040503050406030204" pitchFamily="18" charset="0"/>
                <a:ea typeface="Cambria" panose="02040503050406030204" pitchFamily="18" charset="0"/>
              </a:rPr>
              <a:t>working </a:t>
            </a:r>
            <a:r>
              <a:rPr lang="en-US" b="1" dirty="0">
                <a:latin typeface="Cambria" panose="02040503050406030204" pitchFamily="18" charset="0"/>
                <a:ea typeface="Cambria" panose="02040503050406030204" pitchFamily="18" charset="0"/>
              </a:rPr>
              <a:t>in Market Basket analysis, Web usage mining, continuous production,</a:t>
            </a:r>
            <a:r>
              <a:rPr lang="en-US" dirty="0">
                <a:latin typeface="Cambria" panose="02040503050406030204" pitchFamily="18" charset="0"/>
                <a:ea typeface="Cambria" panose="02040503050406030204" pitchFamily="18" charset="0"/>
              </a:rPr>
              <a:t> etc. In market basket analysis, it </a:t>
            </a:r>
            <a:r>
              <a:rPr lang="en-US" dirty="0" smtClean="0">
                <a:latin typeface="Cambria" panose="02040503050406030204" pitchFamily="18" charset="0"/>
                <a:ea typeface="Cambria" panose="02040503050406030204" pitchFamily="18" charset="0"/>
              </a:rPr>
              <a:t>is effectively </a:t>
            </a:r>
            <a:r>
              <a:rPr lang="en-US" dirty="0">
                <a:latin typeface="Cambria" panose="02040503050406030204" pitchFamily="18" charset="0"/>
                <a:ea typeface="Cambria" panose="02040503050406030204" pitchFamily="18" charset="0"/>
              </a:rPr>
              <a:t>used by several big retailers to </a:t>
            </a:r>
            <a:r>
              <a:rPr lang="en-US" b="1" dirty="0">
                <a:latin typeface="Cambria" panose="02040503050406030204" pitchFamily="18" charset="0"/>
                <a:ea typeface="Cambria" panose="02040503050406030204" pitchFamily="18" charset="0"/>
              </a:rPr>
              <a:t>find the relations among items</a:t>
            </a:r>
            <a:r>
              <a:rPr lang="en-US" dirty="0">
                <a:latin typeface="Cambria" panose="02040503050406030204" pitchFamily="18" charset="0"/>
                <a:ea typeface="Cambria" panose="02040503050406030204" pitchFamily="18" charset="0"/>
              </a:rPr>
              <a:t>.</a:t>
            </a:r>
          </a:p>
          <a:p>
            <a:pPr marL="0" indent="0" algn="just">
              <a:buNone/>
            </a:pPr>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827561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Association Rule Mining: </a:t>
            </a:r>
            <a:endParaRPr lang="en-US" dirty="0"/>
          </a:p>
        </p:txBody>
      </p:sp>
      <p:sp>
        <p:nvSpPr>
          <p:cNvPr id="3" name="Content Placeholder 2"/>
          <p:cNvSpPr>
            <a:spLocks noGrp="1"/>
          </p:cNvSpPr>
          <p:nvPr>
            <p:ph idx="1"/>
          </p:nvPr>
        </p:nvSpPr>
        <p:spPr/>
        <p:txBody>
          <a:bodyPr/>
          <a:lstStyle/>
          <a:p>
            <a:pPr marL="0" indent="0">
              <a:buNone/>
            </a:pPr>
            <a:r>
              <a:rPr lang="en-US" dirty="0" smtClean="0"/>
              <a:t>Market Basket Analysis:</a:t>
            </a:r>
            <a:endParaRPr lang="en-US" dirty="0"/>
          </a:p>
        </p:txBody>
      </p:sp>
      <p:pic>
        <p:nvPicPr>
          <p:cNvPr id="4" name="Picture 3"/>
          <p:cNvPicPr>
            <a:picLocks noChangeAspect="1"/>
          </p:cNvPicPr>
          <p:nvPr/>
        </p:nvPicPr>
        <p:blipFill rotWithShape="1">
          <a:blip r:embed="rId2"/>
          <a:srcRect l="28200" t="46268" r="34700" b="13555"/>
          <a:stretch/>
        </p:blipFill>
        <p:spPr>
          <a:xfrm>
            <a:off x="3032760" y="2732723"/>
            <a:ext cx="5654040" cy="3444240"/>
          </a:xfrm>
          <a:prstGeom prst="rect">
            <a:avLst/>
          </a:prstGeom>
        </p:spPr>
      </p:pic>
    </p:spTree>
    <p:extLst>
      <p:ext uri="{BB962C8B-B14F-4D97-AF65-F5344CB8AC3E}">
        <p14:creationId xmlns:p14="http://schemas.microsoft.com/office/powerpoint/2010/main" val="7508550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453" y="365125"/>
            <a:ext cx="11638547" cy="1325563"/>
          </a:xfrm>
        </p:spPr>
        <p:txBody>
          <a:bodyPr>
            <a:normAutofit/>
          </a:bodyPr>
          <a:lstStyle/>
          <a:p>
            <a:r>
              <a:rPr lang="en-US" sz="3800" dirty="0" smtClean="0">
                <a:latin typeface="Cambria" panose="02040503050406030204" pitchFamily="18" charset="0"/>
                <a:ea typeface="Cambria" panose="02040503050406030204" pitchFamily="18" charset="0"/>
              </a:rPr>
              <a:t>Association Rule </a:t>
            </a:r>
            <a:r>
              <a:rPr lang="en-US" sz="3800" dirty="0" smtClean="0">
                <a:latin typeface="Cambria" panose="02040503050406030204" pitchFamily="18" charset="0"/>
                <a:ea typeface="Cambria" panose="02040503050406030204" pitchFamily="18" charset="0"/>
              </a:rPr>
              <a:t>Mining</a:t>
            </a:r>
            <a:r>
              <a:rPr lang="en-US" sz="3800" dirty="0" smtClean="0">
                <a:latin typeface="Cambria" panose="02040503050406030204" pitchFamily="18" charset="0"/>
                <a:ea typeface="Cambria" panose="02040503050406030204" pitchFamily="18" charset="0"/>
              </a:rPr>
              <a:t>/ Frequent </a:t>
            </a:r>
            <a:r>
              <a:rPr lang="en-US" sz="3800" dirty="0" err="1" smtClean="0">
                <a:latin typeface="Cambria" panose="02040503050406030204" pitchFamily="18" charset="0"/>
                <a:ea typeface="Cambria" panose="02040503050406030204" pitchFamily="18" charset="0"/>
              </a:rPr>
              <a:t>itemset</a:t>
            </a:r>
            <a:r>
              <a:rPr lang="en-US" sz="3800" dirty="0" smtClean="0">
                <a:latin typeface="Cambria" panose="02040503050406030204" pitchFamily="18" charset="0"/>
                <a:ea typeface="Cambria" panose="02040503050406030204" pitchFamily="18" charset="0"/>
              </a:rPr>
              <a:t> generations</a:t>
            </a:r>
            <a:endParaRPr lang="en-US" sz="3800"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649705" y="1835067"/>
            <a:ext cx="11129211" cy="4577765"/>
          </a:xfrm>
        </p:spPr>
        <p:txBody>
          <a:bodyPr>
            <a:noAutofit/>
          </a:bodyPr>
          <a:lstStyle/>
          <a:p>
            <a:pPr marL="0" indent="0" algn="just">
              <a:lnSpc>
                <a:spcPct val="120000"/>
              </a:lnSpc>
              <a:buNone/>
            </a:pPr>
            <a:r>
              <a:rPr lang="en-US" sz="2200" dirty="0" smtClean="0">
                <a:latin typeface="Cambria" panose="02040503050406030204" pitchFamily="18" charset="0"/>
                <a:ea typeface="Cambria" panose="02040503050406030204" pitchFamily="18" charset="0"/>
              </a:rPr>
              <a:t>Rules </a:t>
            </a:r>
            <a:r>
              <a:rPr lang="en-US" sz="2200" dirty="0" smtClean="0">
                <a:latin typeface="Cambria" panose="02040503050406030204" pitchFamily="18" charset="0"/>
                <a:ea typeface="Cambria" panose="02040503050406030204" pitchFamily="18" charset="0"/>
              </a:rPr>
              <a:t>that satisfy both a </a:t>
            </a:r>
            <a:r>
              <a:rPr lang="en-US" sz="2200" b="1" dirty="0" smtClean="0">
                <a:latin typeface="Cambria" panose="02040503050406030204" pitchFamily="18" charset="0"/>
                <a:ea typeface="Cambria" panose="02040503050406030204" pitchFamily="18" charset="0"/>
              </a:rPr>
              <a:t>minimum support </a:t>
            </a:r>
            <a:r>
              <a:rPr lang="en-US" sz="2200" dirty="0" smtClean="0">
                <a:latin typeface="Cambria" panose="02040503050406030204" pitchFamily="18" charset="0"/>
                <a:ea typeface="Cambria" panose="02040503050406030204" pitchFamily="18" charset="0"/>
              </a:rPr>
              <a:t>threshold (min sup) and a </a:t>
            </a:r>
            <a:r>
              <a:rPr lang="en-US" sz="2200" b="1" dirty="0" smtClean="0">
                <a:latin typeface="Cambria" panose="02040503050406030204" pitchFamily="18" charset="0"/>
                <a:ea typeface="Cambria" panose="02040503050406030204" pitchFamily="18" charset="0"/>
              </a:rPr>
              <a:t>minimum confidence</a:t>
            </a:r>
            <a:r>
              <a:rPr lang="en-US" sz="2200" dirty="0" smtClean="0">
                <a:latin typeface="Cambria" panose="02040503050406030204" pitchFamily="18" charset="0"/>
                <a:ea typeface="Cambria" panose="02040503050406030204" pitchFamily="18" charset="0"/>
              </a:rPr>
              <a:t> threshold (min </a:t>
            </a:r>
            <a:r>
              <a:rPr lang="en-US" sz="2200" dirty="0" err="1" smtClean="0">
                <a:latin typeface="Cambria" panose="02040503050406030204" pitchFamily="18" charset="0"/>
                <a:ea typeface="Cambria" panose="02040503050406030204" pitchFamily="18" charset="0"/>
              </a:rPr>
              <a:t>conf</a:t>
            </a:r>
            <a:r>
              <a:rPr lang="en-US" sz="2200" dirty="0" smtClean="0">
                <a:latin typeface="Cambria" panose="02040503050406030204" pitchFamily="18" charset="0"/>
                <a:ea typeface="Cambria" panose="02040503050406030204" pitchFamily="18" charset="0"/>
              </a:rPr>
              <a:t> ) are called strong. By convention, we write support and confidence values </a:t>
            </a:r>
            <a:r>
              <a:rPr lang="en-US" sz="2200" b="1" dirty="0" smtClean="0">
                <a:latin typeface="Cambria" panose="02040503050406030204" pitchFamily="18" charset="0"/>
                <a:ea typeface="Cambria" panose="02040503050406030204" pitchFamily="18" charset="0"/>
              </a:rPr>
              <a:t>between 0% and 100%</a:t>
            </a:r>
            <a:r>
              <a:rPr lang="en-US" sz="2200" dirty="0" smtClean="0">
                <a:latin typeface="Cambria" panose="02040503050406030204" pitchFamily="18" charset="0"/>
                <a:ea typeface="Cambria" panose="02040503050406030204" pitchFamily="18" charset="0"/>
              </a:rPr>
              <a:t>, rather than 0 to 1.0. A set of items is referred to as an </a:t>
            </a:r>
            <a:r>
              <a:rPr lang="en-US" sz="2200" dirty="0" err="1" smtClean="0">
                <a:latin typeface="Cambria" panose="02040503050406030204" pitchFamily="18" charset="0"/>
                <a:ea typeface="Cambria" panose="02040503050406030204" pitchFamily="18" charset="0"/>
              </a:rPr>
              <a:t>itemset</a:t>
            </a:r>
            <a:r>
              <a:rPr lang="en-US" sz="2200" dirty="0" smtClean="0">
                <a:latin typeface="Cambria" panose="02040503050406030204" pitchFamily="18" charset="0"/>
                <a:ea typeface="Cambria" panose="02040503050406030204" pitchFamily="18" charset="0"/>
              </a:rPr>
              <a:t>. </a:t>
            </a:r>
            <a:endParaRPr lang="en-US" sz="2200" dirty="0">
              <a:latin typeface="Cambria" panose="02040503050406030204" pitchFamily="18" charset="0"/>
              <a:ea typeface="Cambria" panose="02040503050406030204" pitchFamily="18" charset="0"/>
            </a:endParaRPr>
          </a:p>
          <a:p>
            <a:pPr marL="0" indent="0" algn="just">
              <a:lnSpc>
                <a:spcPct val="120000"/>
              </a:lnSpc>
              <a:buNone/>
            </a:pPr>
            <a:r>
              <a:rPr lang="en-US" sz="2200" dirty="0" smtClean="0">
                <a:latin typeface="Cambria" panose="02040503050406030204" pitchFamily="18" charset="0"/>
                <a:ea typeface="Cambria" panose="02040503050406030204" pitchFamily="18" charset="0"/>
              </a:rPr>
              <a:t>An </a:t>
            </a:r>
            <a:r>
              <a:rPr lang="en-US" sz="2200" dirty="0" err="1" smtClean="0">
                <a:latin typeface="Cambria" panose="02040503050406030204" pitchFamily="18" charset="0"/>
                <a:ea typeface="Cambria" panose="02040503050406030204" pitchFamily="18" charset="0"/>
              </a:rPr>
              <a:t>itemset</a:t>
            </a:r>
            <a:r>
              <a:rPr lang="en-US" sz="2200" dirty="0" smtClean="0">
                <a:latin typeface="Cambria" panose="02040503050406030204" pitchFamily="18" charset="0"/>
                <a:ea typeface="Cambria" panose="02040503050406030204" pitchFamily="18" charset="0"/>
              </a:rPr>
              <a:t> that contains k items is a </a:t>
            </a:r>
            <a:r>
              <a:rPr lang="en-US" sz="2200" b="1" dirty="0" smtClean="0">
                <a:latin typeface="Cambria" panose="02040503050406030204" pitchFamily="18" charset="0"/>
                <a:ea typeface="Cambria" panose="02040503050406030204" pitchFamily="18" charset="0"/>
              </a:rPr>
              <a:t>k-</a:t>
            </a:r>
            <a:r>
              <a:rPr lang="en-US" sz="2200" b="1" dirty="0" err="1" smtClean="0">
                <a:latin typeface="Cambria" panose="02040503050406030204" pitchFamily="18" charset="0"/>
                <a:ea typeface="Cambria" panose="02040503050406030204" pitchFamily="18" charset="0"/>
              </a:rPr>
              <a:t>itemset</a:t>
            </a:r>
            <a:r>
              <a:rPr lang="en-US" sz="2200" b="1" dirty="0" smtClean="0">
                <a:latin typeface="Cambria" panose="02040503050406030204" pitchFamily="18" charset="0"/>
                <a:ea typeface="Cambria" panose="02040503050406030204" pitchFamily="18" charset="0"/>
              </a:rPr>
              <a:t>.</a:t>
            </a:r>
            <a:r>
              <a:rPr lang="en-US" sz="2200" dirty="0" smtClean="0">
                <a:latin typeface="Cambria" panose="02040503050406030204" pitchFamily="18" charset="0"/>
                <a:ea typeface="Cambria" panose="02040503050406030204" pitchFamily="18" charset="0"/>
              </a:rPr>
              <a:t> </a:t>
            </a:r>
          </a:p>
          <a:p>
            <a:pPr marL="0" indent="0" algn="just">
              <a:lnSpc>
                <a:spcPct val="120000"/>
              </a:lnSpc>
              <a:buNone/>
            </a:pPr>
            <a:r>
              <a:rPr lang="en-US" sz="2200" dirty="0" smtClean="0">
                <a:latin typeface="Cambria" panose="02040503050406030204" pitchFamily="18" charset="0"/>
                <a:ea typeface="Cambria" panose="02040503050406030204" pitchFamily="18" charset="0"/>
              </a:rPr>
              <a:t>The set {computer, antivirus software} is a </a:t>
            </a:r>
            <a:r>
              <a:rPr lang="en-US" sz="2200" b="1" dirty="0" smtClean="0">
                <a:latin typeface="Cambria" panose="02040503050406030204" pitchFamily="18" charset="0"/>
                <a:ea typeface="Cambria" panose="02040503050406030204" pitchFamily="18" charset="0"/>
              </a:rPr>
              <a:t>2-itemset. </a:t>
            </a:r>
          </a:p>
          <a:p>
            <a:pPr marL="0" indent="0" algn="just">
              <a:lnSpc>
                <a:spcPct val="120000"/>
              </a:lnSpc>
              <a:buNone/>
            </a:pPr>
            <a:r>
              <a:rPr lang="en-US" sz="2200" dirty="0" smtClean="0">
                <a:latin typeface="Cambria" panose="02040503050406030204" pitchFamily="18" charset="0"/>
                <a:ea typeface="Cambria" panose="02040503050406030204" pitchFamily="18" charset="0"/>
              </a:rPr>
              <a:t>The occurrence frequency of an </a:t>
            </a:r>
            <a:r>
              <a:rPr lang="en-US" sz="2200" dirty="0" err="1" smtClean="0">
                <a:latin typeface="Cambria" panose="02040503050406030204" pitchFamily="18" charset="0"/>
                <a:ea typeface="Cambria" panose="02040503050406030204" pitchFamily="18" charset="0"/>
              </a:rPr>
              <a:t>itemset</a:t>
            </a:r>
            <a:r>
              <a:rPr lang="en-US" sz="2200" dirty="0" smtClean="0">
                <a:latin typeface="Cambria" panose="02040503050406030204" pitchFamily="18" charset="0"/>
                <a:ea typeface="Cambria" panose="02040503050406030204" pitchFamily="18" charset="0"/>
              </a:rPr>
              <a:t> is the number of transactions that contain the </a:t>
            </a:r>
            <a:r>
              <a:rPr lang="en-US" sz="2200" dirty="0" err="1" smtClean="0">
                <a:latin typeface="Cambria" panose="02040503050406030204" pitchFamily="18" charset="0"/>
                <a:ea typeface="Cambria" panose="02040503050406030204" pitchFamily="18" charset="0"/>
              </a:rPr>
              <a:t>itemset</a:t>
            </a:r>
            <a:r>
              <a:rPr lang="en-US" sz="2200" dirty="0" smtClean="0">
                <a:latin typeface="Cambria" panose="02040503050406030204" pitchFamily="18" charset="0"/>
                <a:ea typeface="Cambria" panose="02040503050406030204" pitchFamily="18" charset="0"/>
              </a:rPr>
              <a:t>. </a:t>
            </a:r>
            <a:r>
              <a:rPr lang="en-US" sz="2200" dirty="0" smtClean="0">
                <a:latin typeface="Cambria" panose="02040503050406030204" pitchFamily="18" charset="0"/>
                <a:ea typeface="Cambria" panose="02040503050406030204" pitchFamily="18" charset="0"/>
              </a:rPr>
              <a:t>This </a:t>
            </a:r>
            <a:r>
              <a:rPr lang="en-US" sz="2200" dirty="0" smtClean="0">
                <a:latin typeface="Cambria" panose="02040503050406030204" pitchFamily="18" charset="0"/>
                <a:ea typeface="Cambria" panose="02040503050406030204" pitchFamily="18" charset="0"/>
              </a:rPr>
              <a:t>is also </a:t>
            </a:r>
            <a:r>
              <a:rPr lang="en-US" sz="2200" dirty="0" smtClean="0">
                <a:latin typeface="Cambria" panose="02040503050406030204" pitchFamily="18" charset="0"/>
                <a:ea typeface="Cambria" panose="02040503050406030204" pitchFamily="18" charset="0"/>
              </a:rPr>
              <a:t>known as </a:t>
            </a:r>
            <a:r>
              <a:rPr lang="en-US" sz="2200" dirty="0" smtClean="0">
                <a:latin typeface="Cambria" panose="02040503050406030204" pitchFamily="18" charset="0"/>
                <a:ea typeface="Cambria" panose="02040503050406030204" pitchFamily="18" charset="0"/>
              </a:rPr>
              <a:t>the </a:t>
            </a:r>
            <a:r>
              <a:rPr lang="en-US" sz="2200" b="1" dirty="0" smtClean="0">
                <a:latin typeface="Cambria" panose="02040503050406030204" pitchFamily="18" charset="0"/>
                <a:ea typeface="Cambria" panose="02040503050406030204" pitchFamily="18" charset="0"/>
              </a:rPr>
              <a:t>frequency, support count</a:t>
            </a:r>
            <a:r>
              <a:rPr lang="en-US" sz="2200" dirty="0" smtClean="0">
                <a:latin typeface="Cambria" panose="02040503050406030204" pitchFamily="18" charset="0"/>
                <a:ea typeface="Cambria" panose="02040503050406030204" pitchFamily="18" charset="0"/>
              </a:rPr>
              <a:t>, or </a:t>
            </a:r>
            <a:r>
              <a:rPr lang="en-US" sz="2200" b="1" dirty="0" smtClean="0">
                <a:latin typeface="Cambria" panose="02040503050406030204" pitchFamily="18" charset="0"/>
                <a:ea typeface="Cambria" panose="02040503050406030204" pitchFamily="18" charset="0"/>
              </a:rPr>
              <a:t>count</a:t>
            </a:r>
            <a:r>
              <a:rPr lang="en-US" sz="2200" dirty="0" smtClean="0">
                <a:latin typeface="Cambria" panose="02040503050406030204" pitchFamily="18" charset="0"/>
                <a:ea typeface="Cambria" panose="02040503050406030204" pitchFamily="18" charset="0"/>
              </a:rPr>
              <a:t> of the </a:t>
            </a:r>
            <a:r>
              <a:rPr lang="en-US" sz="2200" b="1" dirty="0" err="1" smtClean="0">
                <a:latin typeface="Cambria" panose="02040503050406030204" pitchFamily="18" charset="0"/>
                <a:ea typeface="Cambria" panose="02040503050406030204" pitchFamily="18" charset="0"/>
              </a:rPr>
              <a:t>itemset</a:t>
            </a:r>
            <a:r>
              <a:rPr lang="en-US" sz="2200" dirty="0" smtClean="0">
                <a:latin typeface="Cambria" panose="02040503050406030204" pitchFamily="18" charset="0"/>
                <a:ea typeface="Cambria" panose="02040503050406030204" pitchFamily="18" charset="0"/>
              </a:rPr>
              <a:t>. </a:t>
            </a:r>
            <a:endParaRPr lang="en-US" sz="22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9247936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931" y="365125"/>
            <a:ext cx="11305869" cy="1658694"/>
          </a:xfrm>
        </p:spPr>
        <p:txBody>
          <a:bodyPr/>
          <a:lstStyle/>
          <a:p>
            <a:r>
              <a:rPr lang="en-US" dirty="0" smtClean="0"/>
              <a:t>Support and confidence Example</a:t>
            </a:r>
            <a:endParaRPr lang="en-US" dirty="0"/>
          </a:p>
        </p:txBody>
      </p:sp>
      <p:pic>
        <p:nvPicPr>
          <p:cNvPr id="4" name="Content Placeholder 3"/>
          <p:cNvPicPr>
            <a:picLocks noGrp="1" noChangeAspect="1"/>
          </p:cNvPicPr>
          <p:nvPr>
            <p:ph idx="1"/>
          </p:nvPr>
        </p:nvPicPr>
        <p:blipFill>
          <a:blip r:embed="rId2"/>
          <a:stretch>
            <a:fillRect/>
          </a:stretch>
        </p:blipFill>
        <p:spPr>
          <a:xfrm>
            <a:off x="3711698" y="2023819"/>
            <a:ext cx="8283786" cy="1656757"/>
          </a:xfrm>
          <a:prstGeom prst="rect">
            <a:avLst/>
          </a:prstGeom>
          <a:ln w="228600" cap="sq" cmpd="thickThin">
            <a:solidFill>
              <a:srgbClr val="000000"/>
            </a:solidFill>
            <a:prstDash val="solid"/>
            <a:miter lim="800000"/>
          </a:ln>
          <a:effectLst>
            <a:innerShdw blurRad="76200">
              <a:srgbClr val="000000"/>
            </a:innerShdw>
          </a:effectLst>
        </p:spPr>
      </p:pic>
      <p:pic>
        <p:nvPicPr>
          <p:cNvPr id="5" name="Picture 4"/>
          <p:cNvPicPr>
            <a:picLocks noChangeAspect="1"/>
          </p:cNvPicPr>
          <p:nvPr/>
        </p:nvPicPr>
        <p:blipFill>
          <a:blip r:embed="rId3"/>
          <a:stretch>
            <a:fillRect/>
          </a:stretch>
        </p:blipFill>
        <p:spPr>
          <a:xfrm>
            <a:off x="3783888" y="4688619"/>
            <a:ext cx="8139407" cy="1849362"/>
          </a:xfrm>
          <a:prstGeom prst="rect">
            <a:avLst/>
          </a:prstGeom>
          <a:ln w="228600" cap="sq" cmpd="thickThin">
            <a:solidFill>
              <a:srgbClr val="000000"/>
            </a:solidFill>
            <a:prstDash val="solid"/>
            <a:miter lim="800000"/>
          </a:ln>
          <a:effectLst>
            <a:innerShdw blurRad="76200">
              <a:srgbClr val="000000"/>
            </a:innerShdw>
          </a:effectLst>
        </p:spPr>
      </p:pic>
      <p:sp>
        <p:nvSpPr>
          <p:cNvPr id="6" name="Rectangle 5"/>
          <p:cNvSpPr/>
          <p:nvPr/>
        </p:nvSpPr>
        <p:spPr>
          <a:xfrm>
            <a:off x="-1" y="2396649"/>
            <a:ext cx="3447005" cy="498598"/>
          </a:xfrm>
          <a:prstGeom prst="rect">
            <a:avLst/>
          </a:prstGeom>
        </p:spPr>
        <p:txBody>
          <a:bodyPr wrap="square">
            <a:spAutoFit/>
          </a:bodyPr>
          <a:lstStyle/>
          <a:p>
            <a:pPr algn="ctr">
              <a:lnSpc>
                <a:spcPct val="120000"/>
              </a:lnSpc>
            </a:pPr>
            <a:r>
              <a:rPr lang="en-US" sz="2200" b="1" dirty="0" smtClean="0">
                <a:solidFill>
                  <a:srgbClr val="7030A0"/>
                </a:solidFill>
                <a:latin typeface="Cambria" panose="02040503050406030204" pitchFamily="18" charset="0"/>
                <a:ea typeface="Cambria" panose="02040503050406030204" pitchFamily="18" charset="0"/>
              </a:rPr>
              <a:t>Support(A</a:t>
            </a:r>
            <a:r>
              <a:rPr lang="en-US" sz="2200" b="1" dirty="0">
                <a:solidFill>
                  <a:srgbClr val="7030A0"/>
                </a:solidFill>
                <a:latin typeface="Cambria" panose="02040503050406030204" pitchFamily="18" charset="0"/>
                <a:ea typeface="Cambria" panose="02040503050406030204" pitchFamily="18" charset="0"/>
              </a:rPr>
              <a:t>=&gt;B) </a:t>
            </a:r>
            <a:r>
              <a:rPr lang="en-US" sz="2200" b="1" dirty="0">
                <a:solidFill>
                  <a:srgbClr val="00B050"/>
                </a:solidFill>
                <a:latin typeface="Cambria" panose="02040503050406030204" pitchFamily="18" charset="0"/>
                <a:ea typeface="Cambria" panose="02040503050406030204" pitchFamily="18" charset="0"/>
              </a:rPr>
              <a:t>=P(A∪B)      </a:t>
            </a:r>
          </a:p>
        </p:txBody>
      </p:sp>
      <p:sp>
        <p:nvSpPr>
          <p:cNvPr id="7" name="Rectangle 6"/>
          <p:cNvSpPr/>
          <p:nvPr/>
        </p:nvSpPr>
        <p:spPr>
          <a:xfrm>
            <a:off x="-14363" y="5096193"/>
            <a:ext cx="3646640" cy="461217"/>
          </a:xfrm>
          <a:prstGeom prst="rect">
            <a:avLst/>
          </a:prstGeom>
        </p:spPr>
        <p:txBody>
          <a:bodyPr wrap="none">
            <a:spAutoFit/>
          </a:bodyPr>
          <a:lstStyle/>
          <a:p>
            <a:pPr algn="ctr">
              <a:lnSpc>
                <a:spcPct val="120000"/>
              </a:lnSpc>
            </a:pPr>
            <a:r>
              <a:rPr lang="en-US" sz="2200" b="1" dirty="0" smtClean="0">
                <a:solidFill>
                  <a:srgbClr val="7030A0"/>
                </a:solidFill>
                <a:latin typeface="Cambria" panose="02040503050406030204" pitchFamily="18" charset="0"/>
                <a:ea typeface="Cambria" panose="02040503050406030204" pitchFamily="18" charset="0"/>
              </a:rPr>
              <a:t>Confidence(A</a:t>
            </a:r>
            <a:r>
              <a:rPr lang="en-US" sz="2200" b="1" dirty="0">
                <a:solidFill>
                  <a:srgbClr val="7030A0"/>
                </a:solidFill>
                <a:latin typeface="Cambria" panose="02040503050406030204" pitchFamily="18" charset="0"/>
                <a:ea typeface="Cambria" panose="02040503050406030204" pitchFamily="18" charset="0"/>
              </a:rPr>
              <a:t>=&gt;B) </a:t>
            </a:r>
            <a:r>
              <a:rPr lang="en-US" sz="2200" b="1" dirty="0">
                <a:solidFill>
                  <a:srgbClr val="00B050"/>
                </a:solidFill>
                <a:latin typeface="Cambria" panose="02040503050406030204" pitchFamily="18" charset="0"/>
                <a:ea typeface="Cambria" panose="02040503050406030204" pitchFamily="18" charset="0"/>
              </a:rPr>
              <a:t>=P(B|A)</a:t>
            </a:r>
          </a:p>
        </p:txBody>
      </p:sp>
    </p:spTree>
    <p:extLst>
      <p:ext uri="{BB962C8B-B14F-4D97-AF65-F5344CB8AC3E}">
        <p14:creationId xmlns:p14="http://schemas.microsoft.com/office/powerpoint/2010/main" val="2187869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347" y="365125"/>
            <a:ext cx="11221453" cy="1325563"/>
          </a:xfrm>
        </p:spPr>
        <p:txBody>
          <a:bodyPr>
            <a:normAutofit/>
          </a:bodyPr>
          <a:lstStyle/>
          <a:p>
            <a:r>
              <a:rPr lang="en-US" sz="4000" dirty="0" smtClean="0">
                <a:latin typeface="Cambria" panose="02040503050406030204" pitchFamily="18" charset="0"/>
                <a:ea typeface="Cambria" panose="02040503050406030204" pitchFamily="18" charset="0"/>
              </a:rPr>
              <a:t>Association Rule </a:t>
            </a:r>
            <a:r>
              <a:rPr lang="en-US" sz="4000" dirty="0" smtClean="0">
                <a:latin typeface="Cambria" panose="02040503050406030204" pitchFamily="18" charset="0"/>
                <a:ea typeface="Cambria" panose="02040503050406030204" pitchFamily="18" charset="0"/>
              </a:rPr>
              <a:t>Mining or </a:t>
            </a:r>
            <a:r>
              <a:rPr lang="en-US" sz="4000" b="1" dirty="0"/>
              <a:t>Frequent </a:t>
            </a:r>
            <a:r>
              <a:rPr lang="en-US" sz="4000" b="1" dirty="0" err="1"/>
              <a:t>Itemset</a:t>
            </a:r>
            <a:r>
              <a:rPr lang="en-US" sz="4000" b="1" dirty="0"/>
              <a:t> Mining</a:t>
            </a:r>
            <a:r>
              <a:rPr lang="en-US" sz="4000" dirty="0" smtClean="0">
                <a:latin typeface="Cambria" panose="02040503050406030204" pitchFamily="18" charset="0"/>
                <a:ea typeface="Cambria" panose="02040503050406030204" pitchFamily="18" charset="0"/>
              </a:rPr>
              <a:t> </a:t>
            </a:r>
            <a:endParaRPr lang="en-US" sz="4000"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838200" y="1597024"/>
            <a:ext cx="10515600" cy="5260975"/>
          </a:xfrm>
        </p:spPr>
        <p:txBody>
          <a:bodyPr>
            <a:noAutofit/>
          </a:bodyPr>
          <a:lstStyle/>
          <a:p>
            <a:pPr marL="0" indent="0" algn="just">
              <a:buNone/>
            </a:pPr>
            <a:r>
              <a:rPr lang="en-US" sz="2500" dirty="0" smtClean="0">
                <a:latin typeface="Cambria" panose="02040503050406030204" pitchFamily="18" charset="0"/>
                <a:ea typeface="Cambria" panose="02040503050406030204" pitchFamily="18" charset="0"/>
              </a:rPr>
              <a:t>Because the </a:t>
            </a:r>
            <a:r>
              <a:rPr lang="en-US" sz="2500" b="1" dirty="0" smtClean="0">
                <a:latin typeface="Cambria" panose="02040503050406030204" pitchFamily="18" charset="0"/>
                <a:ea typeface="Cambria" panose="02040503050406030204" pitchFamily="18" charset="0"/>
              </a:rPr>
              <a:t>second step is much less costly than the first</a:t>
            </a:r>
            <a:r>
              <a:rPr lang="en-US" sz="2500" dirty="0" smtClean="0">
                <a:latin typeface="Cambria" panose="02040503050406030204" pitchFamily="18" charset="0"/>
                <a:ea typeface="Cambria" panose="02040503050406030204" pitchFamily="18" charset="0"/>
              </a:rPr>
              <a:t>, </a:t>
            </a:r>
            <a:r>
              <a:rPr lang="en-US" sz="2500" b="1" dirty="0" smtClean="0">
                <a:latin typeface="Cambria" panose="02040503050406030204" pitchFamily="18" charset="0"/>
                <a:ea typeface="Cambria" panose="02040503050406030204" pitchFamily="18" charset="0"/>
              </a:rPr>
              <a:t>the overall performance of mining association rules is determined by the first step</a:t>
            </a:r>
            <a:r>
              <a:rPr lang="en-US" sz="2500" dirty="0" smtClean="0">
                <a:latin typeface="Cambria" panose="02040503050406030204" pitchFamily="18" charset="0"/>
                <a:ea typeface="Cambria" panose="02040503050406030204" pitchFamily="18" charset="0"/>
              </a:rPr>
              <a:t>. A major </a:t>
            </a:r>
            <a:r>
              <a:rPr lang="en-US" sz="2500" b="1" dirty="0" smtClean="0">
                <a:latin typeface="Cambria" panose="02040503050406030204" pitchFamily="18" charset="0"/>
                <a:ea typeface="Cambria" panose="02040503050406030204" pitchFamily="18" charset="0"/>
              </a:rPr>
              <a:t>challenge</a:t>
            </a:r>
            <a:r>
              <a:rPr lang="en-US" sz="2500" dirty="0" smtClean="0">
                <a:latin typeface="Cambria" panose="02040503050406030204" pitchFamily="18" charset="0"/>
                <a:ea typeface="Cambria" panose="02040503050406030204" pitchFamily="18" charset="0"/>
              </a:rPr>
              <a:t> in mining frequent </a:t>
            </a:r>
            <a:r>
              <a:rPr lang="en-US" sz="2500" dirty="0" err="1" smtClean="0">
                <a:latin typeface="Cambria" panose="02040503050406030204" pitchFamily="18" charset="0"/>
                <a:ea typeface="Cambria" panose="02040503050406030204" pitchFamily="18" charset="0"/>
              </a:rPr>
              <a:t>itemsets</a:t>
            </a:r>
            <a:r>
              <a:rPr lang="en-US" sz="2500" dirty="0" smtClean="0">
                <a:latin typeface="Cambria" panose="02040503050406030204" pitchFamily="18" charset="0"/>
                <a:ea typeface="Cambria" panose="02040503050406030204" pitchFamily="18" charset="0"/>
              </a:rPr>
              <a:t> from a large data set is the fact that such mining often </a:t>
            </a:r>
            <a:r>
              <a:rPr lang="en-US" sz="2500" b="1" dirty="0" smtClean="0">
                <a:latin typeface="Cambria" panose="02040503050406030204" pitchFamily="18" charset="0"/>
                <a:ea typeface="Cambria" panose="02040503050406030204" pitchFamily="18" charset="0"/>
              </a:rPr>
              <a:t>generates</a:t>
            </a:r>
            <a:r>
              <a:rPr lang="en-US" sz="2500" dirty="0" smtClean="0">
                <a:latin typeface="Cambria" panose="02040503050406030204" pitchFamily="18" charset="0"/>
                <a:ea typeface="Cambria" panose="02040503050406030204" pitchFamily="18" charset="0"/>
              </a:rPr>
              <a:t> a </a:t>
            </a:r>
            <a:r>
              <a:rPr lang="en-US" sz="2500" b="1" dirty="0" smtClean="0">
                <a:latin typeface="Cambria" panose="02040503050406030204" pitchFamily="18" charset="0"/>
                <a:ea typeface="Cambria" panose="02040503050406030204" pitchFamily="18" charset="0"/>
              </a:rPr>
              <a:t>huge number of </a:t>
            </a:r>
            <a:r>
              <a:rPr lang="en-US" sz="2500" b="1" dirty="0" err="1" smtClean="0">
                <a:latin typeface="Cambria" panose="02040503050406030204" pitchFamily="18" charset="0"/>
                <a:ea typeface="Cambria" panose="02040503050406030204" pitchFamily="18" charset="0"/>
              </a:rPr>
              <a:t>itemsets</a:t>
            </a:r>
            <a:r>
              <a:rPr lang="en-US" sz="2500" b="1" dirty="0" smtClean="0">
                <a:latin typeface="Cambria" panose="02040503050406030204" pitchFamily="18" charset="0"/>
                <a:ea typeface="Cambria" panose="02040503050406030204" pitchFamily="18" charset="0"/>
              </a:rPr>
              <a:t> satisfying the minimum support </a:t>
            </a:r>
            <a:r>
              <a:rPr lang="en-US" sz="2500" dirty="0" smtClean="0">
                <a:latin typeface="Cambria" panose="02040503050406030204" pitchFamily="18" charset="0"/>
                <a:ea typeface="Cambria" panose="02040503050406030204" pitchFamily="18" charset="0"/>
              </a:rPr>
              <a:t>(min sup) threshold, especially </a:t>
            </a:r>
            <a:r>
              <a:rPr lang="en-US" sz="2500" b="1" dirty="0" smtClean="0">
                <a:latin typeface="Cambria" panose="02040503050406030204" pitchFamily="18" charset="0"/>
                <a:ea typeface="Cambria" panose="02040503050406030204" pitchFamily="18" charset="0"/>
              </a:rPr>
              <a:t>when</a:t>
            </a:r>
            <a:r>
              <a:rPr lang="en-US" sz="2500" dirty="0" smtClean="0">
                <a:latin typeface="Cambria" panose="02040503050406030204" pitchFamily="18" charset="0"/>
                <a:ea typeface="Cambria" panose="02040503050406030204" pitchFamily="18" charset="0"/>
              </a:rPr>
              <a:t> </a:t>
            </a:r>
            <a:r>
              <a:rPr lang="en-US" sz="2500" b="1" dirty="0" smtClean="0">
                <a:latin typeface="Cambria" panose="02040503050406030204" pitchFamily="18" charset="0"/>
                <a:ea typeface="Cambria" panose="02040503050406030204" pitchFamily="18" charset="0"/>
              </a:rPr>
              <a:t>min sup is set low</a:t>
            </a:r>
            <a:r>
              <a:rPr lang="en-US" sz="2500" dirty="0" smtClean="0">
                <a:latin typeface="Cambria" panose="02040503050406030204" pitchFamily="18" charset="0"/>
                <a:ea typeface="Cambria" panose="02040503050406030204" pitchFamily="18" charset="0"/>
              </a:rPr>
              <a:t>. This is because if an </a:t>
            </a:r>
            <a:r>
              <a:rPr lang="en-US" sz="2500" dirty="0" err="1" smtClean="0">
                <a:latin typeface="Cambria" panose="02040503050406030204" pitchFamily="18" charset="0"/>
                <a:ea typeface="Cambria" panose="02040503050406030204" pitchFamily="18" charset="0"/>
              </a:rPr>
              <a:t>itemset</a:t>
            </a:r>
            <a:r>
              <a:rPr lang="en-US" sz="2500" dirty="0" smtClean="0">
                <a:latin typeface="Cambria" panose="02040503050406030204" pitchFamily="18" charset="0"/>
                <a:ea typeface="Cambria" panose="02040503050406030204" pitchFamily="18" charset="0"/>
              </a:rPr>
              <a:t> is frequent, each of its subsets is frequent as well</a:t>
            </a:r>
            <a:r>
              <a:rPr lang="en-US" sz="2500" dirty="0" smtClean="0">
                <a:latin typeface="Cambria" panose="02040503050406030204" pitchFamily="18" charset="0"/>
                <a:ea typeface="Cambria" panose="02040503050406030204" pitchFamily="18" charset="0"/>
              </a:rPr>
              <a:t>.</a:t>
            </a:r>
          </a:p>
          <a:p>
            <a:pPr algn="just"/>
            <a:r>
              <a:rPr lang="en-IN" sz="2500" dirty="0" smtClean="0">
                <a:latin typeface="Times New Roman" pitchFamily="18" charset="0"/>
                <a:cs typeface="Times New Roman" pitchFamily="18" charset="0"/>
              </a:rPr>
              <a:t> </a:t>
            </a:r>
            <a:r>
              <a:rPr lang="en-IN" sz="2500" dirty="0">
                <a:latin typeface="Times New Roman" pitchFamily="18" charset="0"/>
                <a:cs typeface="Times New Roman" pitchFamily="18" charset="0"/>
              </a:rPr>
              <a:t>For discovering interesting relationships between variables in large databases.</a:t>
            </a:r>
          </a:p>
          <a:p>
            <a:pPr algn="just"/>
            <a:r>
              <a:rPr lang="en-IN" sz="2500" dirty="0">
                <a:latin typeface="Times New Roman" pitchFamily="18" charset="0"/>
                <a:cs typeface="Times New Roman" pitchFamily="18" charset="0"/>
              </a:rPr>
              <a:t>  Useful for  analysing customer behaviour.</a:t>
            </a:r>
          </a:p>
          <a:p>
            <a:pPr marL="0" indent="0" algn="just">
              <a:buNone/>
            </a:pPr>
            <a:r>
              <a:rPr lang="en-IN" sz="2500" dirty="0" smtClean="0">
                <a:latin typeface="Times New Roman" pitchFamily="18" charset="0"/>
                <a:cs typeface="Times New Roman" pitchFamily="18" charset="0"/>
              </a:rPr>
              <a:t> </a:t>
            </a:r>
            <a:r>
              <a:rPr lang="en-IN" sz="2500" dirty="0">
                <a:latin typeface="Times New Roman" pitchFamily="18" charset="0"/>
                <a:cs typeface="Times New Roman" pitchFamily="18" charset="0"/>
              </a:rPr>
              <a:t>There are basically two types of </a:t>
            </a:r>
            <a:r>
              <a:rPr lang="en-IN" sz="2500" b="1" dirty="0">
                <a:latin typeface="Times New Roman" pitchFamily="18" charset="0"/>
                <a:cs typeface="Times New Roman" pitchFamily="18" charset="0"/>
              </a:rPr>
              <a:t>algorithms to find frequent pattern's </a:t>
            </a:r>
            <a:r>
              <a:rPr lang="en-IN" sz="2500" dirty="0">
                <a:latin typeface="Times New Roman" pitchFamily="18" charset="0"/>
                <a:cs typeface="Times New Roman" pitchFamily="18" charset="0"/>
              </a:rPr>
              <a:t>in data set:</a:t>
            </a:r>
          </a:p>
          <a:p>
            <a:pPr marL="342900" indent="19050" algn="just">
              <a:buAutoNum type="alphaLcParenBoth"/>
            </a:pPr>
            <a:r>
              <a:rPr lang="en-IN" sz="2500" dirty="0">
                <a:latin typeface="Times New Roman" pitchFamily="18" charset="0"/>
                <a:cs typeface="Times New Roman" pitchFamily="18" charset="0"/>
              </a:rPr>
              <a:t>  </a:t>
            </a:r>
            <a:r>
              <a:rPr lang="en-IN" sz="2500" b="1" dirty="0" err="1">
                <a:latin typeface="Times New Roman" pitchFamily="18" charset="0"/>
                <a:cs typeface="Times New Roman" pitchFamily="18" charset="0"/>
              </a:rPr>
              <a:t>Apriori</a:t>
            </a:r>
            <a:r>
              <a:rPr lang="en-IN" sz="2500" b="1" dirty="0">
                <a:latin typeface="Times New Roman" pitchFamily="18" charset="0"/>
                <a:cs typeface="Times New Roman" pitchFamily="18" charset="0"/>
              </a:rPr>
              <a:t> algorithm</a:t>
            </a:r>
          </a:p>
          <a:p>
            <a:pPr marL="342900" indent="19050" algn="just">
              <a:buAutoNum type="alphaLcParenBoth"/>
            </a:pPr>
            <a:r>
              <a:rPr lang="en-IN" sz="2500" dirty="0">
                <a:latin typeface="Times New Roman" pitchFamily="18" charset="0"/>
                <a:cs typeface="Times New Roman" pitchFamily="18" charset="0"/>
              </a:rPr>
              <a:t>  FP Growth</a:t>
            </a:r>
            <a:endParaRPr lang="en-US" sz="25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5413311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mbria" panose="02040503050406030204" pitchFamily="18" charset="0"/>
                <a:ea typeface="Cambria" panose="02040503050406030204" pitchFamily="18" charset="0"/>
              </a:rPr>
              <a:t>Association Rule Mining: </a:t>
            </a:r>
            <a:endParaRPr lang="en-US" dirty="0">
              <a:latin typeface="Cambria" panose="02040503050406030204" pitchFamily="18" charset="0"/>
              <a:ea typeface="Cambria" panose="02040503050406030204" pitchFamily="18" charset="0"/>
            </a:endParaRPr>
          </a:p>
        </p:txBody>
      </p:sp>
      <p:sp>
        <p:nvSpPr>
          <p:cNvPr id="5" name="Rectangle 4"/>
          <p:cNvSpPr/>
          <p:nvPr/>
        </p:nvSpPr>
        <p:spPr>
          <a:xfrm>
            <a:off x="716280" y="2203989"/>
            <a:ext cx="10759440" cy="3170099"/>
          </a:xfrm>
          <a:prstGeom prst="rect">
            <a:avLst/>
          </a:prstGeom>
        </p:spPr>
        <p:txBody>
          <a:bodyPr wrap="square">
            <a:spAutoFit/>
          </a:bodyPr>
          <a:lstStyle/>
          <a:p>
            <a:pPr algn="just"/>
            <a:r>
              <a:rPr lang="en-US" sz="2500" dirty="0" smtClean="0">
                <a:latin typeface="Cambria" panose="02040503050406030204" pitchFamily="18" charset="0"/>
                <a:ea typeface="Cambria" panose="02040503050406030204" pitchFamily="18" charset="0"/>
              </a:rPr>
              <a:t>In general, association rule mining can be viewed as a two-step process: </a:t>
            </a:r>
          </a:p>
          <a:p>
            <a:pPr algn="just"/>
            <a:endParaRPr lang="en-US" sz="2500" dirty="0" smtClean="0">
              <a:latin typeface="Cambria" panose="02040503050406030204" pitchFamily="18" charset="0"/>
              <a:ea typeface="Cambria" panose="02040503050406030204" pitchFamily="18" charset="0"/>
            </a:endParaRPr>
          </a:p>
          <a:p>
            <a:pPr marL="342900" indent="-342900" algn="just">
              <a:buAutoNum type="arabicPeriod"/>
            </a:pPr>
            <a:r>
              <a:rPr lang="en-US" sz="2500" b="1" dirty="0" smtClean="0">
                <a:latin typeface="Cambria" panose="02040503050406030204" pitchFamily="18" charset="0"/>
                <a:ea typeface="Cambria" panose="02040503050406030204" pitchFamily="18" charset="0"/>
              </a:rPr>
              <a:t>Find all frequent </a:t>
            </a:r>
            <a:r>
              <a:rPr lang="en-US" sz="2500" b="1" dirty="0" err="1" smtClean="0">
                <a:latin typeface="Cambria" panose="02040503050406030204" pitchFamily="18" charset="0"/>
                <a:ea typeface="Cambria" panose="02040503050406030204" pitchFamily="18" charset="0"/>
              </a:rPr>
              <a:t>itemsets</a:t>
            </a:r>
            <a:r>
              <a:rPr lang="en-US" sz="2500" b="1" dirty="0" smtClean="0">
                <a:latin typeface="Cambria" panose="02040503050406030204" pitchFamily="18" charset="0"/>
                <a:ea typeface="Cambria" panose="02040503050406030204" pitchFamily="18" charset="0"/>
              </a:rPr>
              <a:t>: </a:t>
            </a:r>
            <a:r>
              <a:rPr lang="en-US" sz="2500" dirty="0" smtClean="0">
                <a:latin typeface="Cambria" panose="02040503050406030204" pitchFamily="18" charset="0"/>
                <a:ea typeface="Cambria" panose="02040503050406030204" pitchFamily="18" charset="0"/>
              </a:rPr>
              <a:t>By definition, each of these </a:t>
            </a:r>
            <a:r>
              <a:rPr lang="en-US" sz="2500" dirty="0" err="1" smtClean="0">
                <a:latin typeface="Cambria" panose="02040503050406030204" pitchFamily="18" charset="0"/>
                <a:ea typeface="Cambria" panose="02040503050406030204" pitchFamily="18" charset="0"/>
              </a:rPr>
              <a:t>itemsets</a:t>
            </a:r>
            <a:r>
              <a:rPr lang="en-US" sz="2500" dirty="0" smtClean="0">
                <a:latin typeface="Cambria" panose="02040503050406030204" pitchFamily="18" charset="0"/>
                <a:ea typeface="Cambria" panose="02040503050406030204" pitchFamily="18" charset="0"/>
              </a:rPr>
              <a:t> will occur at least as frequently as a predetermined minimum support count, min sup.</a:t>
            </a:r>
          </a:p>
          <a:p>
            <a:pPr algn="just"/>
            <a:r>
              <a:rPr lang="en-US" sz="2500" dirty="0" smtClean="0">
                <a:latin typeface="Cambria" panose="02040503050406030204" pitchFamily="18" charset="0"/>
                <a:ea typeface="Cambria" panose="02040503050406030204" pitchFamily="18" charset="0"/>
              </a:rPr>
              <a:t> </a:t>
            </a:r>
          </a:p>
          <a:p>
            <a:pPr algn="just"/>
            <a:r>
              <a:rPr lang="en-US" sz="2500" dirty="0" smtClean="0">
                <a:latin typeface="Cambria" panose="02040503050406030204" pitchFamily="18" charset="0"/>
                <a:ea typeface="Cambria" panose="02040503050406030204" pitchFamily="18" charset="0"/>
              </a:rPr>
              <a:t>2. </a:t>
            </a:r>
            <a:r>
              <a:rPr lang="en-US" sz="2500" b="1" dirty="0" smtClean="0">
                <a:latin typeface="Cambria" panose="02040503050406030204" pitchFamily="18" charset="0"/>
                <a:ea typeface="Cambria" panose="02040503050406030204" pitchFamily="18" charset="0"/>
              </a:rPr>
              <a:t>Generate strong association rule</a:t>
            </a:r>
            <a:r>
              <a:rPr lang="en-US" sz="2500" dirty="0" smtClean="0">
                <a:latin typeface="Cambria" panose="02040503050406030204" pitchFamily="18" charset="0"/>
                <a:ea typeface="Cambria" panose="02040503050406030204" pitchFamily="18" charset="0"/>
              </a:rPr>
              <a:t>s from the frequent </a:t>
            </a:r>
            <a:r>
              <a:rPr lang="en-US" sz="2500" dirty="0" err="1" smtClean="0">
                <a:latin typeface="Cambria" panose="02040503050406030204" pitchFamily="18" charset="0"/>
                <a:ea typeface="Cambria" panose="02040503050406030204" pitchFamily="18" charset="0"/>
              </a:rPr>
              <a:t>itemsets</a:t>
            </a:r>
            <a:r>
              <a:rPr lang="en-US" sz="2500" dirty="0" smtClean="0">
                <a:latin typeface="Cambria" panose="02040503050406030204" pitchFamily="18" charset="0"/>
                <a:ea typeface="Cambria" panose="02040503050406030204" pitchFamily="18" charset="0"/>
              </a:rPr>
              <a:t>: By definition, these rules must </a:t>
            </a:r>
            <a:r>
              <a:rPr lang="en-US" sz="2500" b="1" dirty="0" smtClean="0">
                <a:latin typeface="Cambria" panose="02040503050406030204" pitchFamily="18" charset="0"/>
                <a:ea typeface="Cambria" panose="02040503050406030204" pitchFamily="18" charset="0"/>
              </a:rPr>
              <a:t>satisfy minimum support and minimum confidence.</a:t>
            </a:r>
            <a:endParaRPr lang="en-US" sz="2500"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4411477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1676400" y="2743200"/>
            <a:ext cx="1447800" cy="45720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t>DATA SET  D</a:t>
            </a:r>
          </a:p>
          <a:p>
            <a:pPr algn="ctr"/>
            <a:r>
              <a:rPr lang="en-US" sz="1200" b="1" dirty="0"/>
              <a:t>SUPPORT COUNT = 3</a:t>
            </a:r>
          </a:p>
        </p:txBody>
      </p:sp>
      <p:graphicFrame>
        <p:nvGraphicFramePr>
          <p:cNvPr id="4" name="Table 3"/>
          <p:cNvGraphicFramePr>
            <a:graphicFrameLocks noGrp="1"/>
          </p:cNvGraphicFramePr>
          <p:nvPr>
            <p:extLst>
              <p:ext uri="{D42A27DB-BD31-4B8C-83A1-F6EECF244321}">
                <p14:modId xmlns:p14="http://schemas.microsoft.com/office/powerpoint/2010/main" val="794000037"/>
              </p:ext>
            </p:extLst>
          </p:nvPr>
        </p:nvGraphicFramePr>
        <p:xfrm>
          <a:off x="1676400" y="3276600"/>
          <a:ext cx="1524000" cy="1706880"/>
        </p:xfrm>
        <a:graphic>
          <a:graphicData uri="http://schemas.openxmlformats.org/drawingml/2006/table">
            <a:tbl>
              <a:tblPr firstRow="1" bandRow="1">
                <a:tableStyleId>{5940675A-B579-460E-94D1-54222C63F5DA}</a:tableStyleId>
              </a:tblPr>
              <a:tblGrid>
                <a:gridCol w="9144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tblGrid>
              <a:tr h="216000">
                <a:tc>
                  <a:txBody>
                    <a:bodyPr/>
                    <a:lstStyle/>
                    <a:p>
                      <a:pPr algn="ctr"/>
                      <a:r>
                        <a:rPr lang="en-US" sz="1000" b="1" dirty="0" smtClean="0"/>
                        <a:t>Transactions</a:t>
                      </a:r>
                      <a:endParaRPr lang="en-US" sz="1000" b="1" dirty="0"/>
                    </a:p>
                  </a:txBody>
                  <a:tcPr/>
                </a:tc>
                <a:tc>
                  <a:txBody>
                    <a:bodyPr/>
                    <a:lstStyle/>
                    <a:p>
                      <a:pPr algn="ctr"/>
                      <a:r>
                        <a:rPr lang="en-US" sz="1000" b="1" dirty="0" smtClean="0"/>
                        <a:t>Items</a:t>
                      </a:r>
                      <a:endParaRPr lang="en-US" sz="1000" b="1" dirty="0"/>
                    </a:p>
                  </a:txBody>
                  <a:tcPr/>
                </a:tc>
                <a:extLst>
                  <a:ext uri="{0D108BD9-81ED-4DB2-BD59-A6C34878D82A}">
                    <a16:rowId xmlns:a16="http://schemas.microsoft.com/office/drawing/2014/main" val="10000"/>
                  </a:ext>
                </a:extLst>
              </a:tr>
              <a:tr h="216000">
                <a:tc>
                  <a:txBody>
                    <a:bodyPr/>
                    <a:lstStyle/>
                    <a:p>
                      <a:pPr algn="ctr"/>
                      <a:r>
                        <a:rPr lang="en-US" sz="1000" b="1" dirty="0" smtClean="0"/>
                        <a:t>T1</a:t>
                      </a:r>
                      <a:endParaRPr lang="en-US" sz="1000" b="1" dirty="0"/>
                    </a:p>
                  </a:txBody>
                  <a:tcPr/>
                </a:tc>
                <a:tc>
                  <a:txBody>
                    <a:bodyPr/>
                    <a:lstStyle/>
                    <a:p>
                      <a:pPr algn="ctr"/>
                      <a:r>
                        <a:rPr lang="en-US" sz="1000" b="1" dirty="0" smtClean="0"/>
                        <a:t>OPB</a:t>
                      </a:r>
                      <a:endParaRPr lang="en-US" sz="1000" b="1" dirty="0"/>
                    </a:p>
                  </a:txBody>
                  <a:tcPr/>
                </a:tc>
                <a:extLst>
                  <a:ext uri="{0D108BD9-81ED-4DB2-BD59-A6C34878D82A}">
                    <a16:rowId xmlns:a16="http://schemas.microsoft.com/office/drawing/2014/main" val="10001"/>
                  </a:ext>
                </a:extLst>
              </a:tr>
              <a:tr h="216000">
                <a:tc>
                  <a:txBody>
                    <a:bodyPr/>
                    <a:lstStyle/>
                    <a:p>
                      <a:pPr algn="ctr"/>
                      <a:r>
                        <a:rPr lang="en-US" sz="1000" b="1" dirty="0" smtClean="0"/>
                        <a:t>T2</a:t>
                      </a:r>
                      <a:endParaRPr lang="en-US" sz="1000" b="1" dirty="0"/>
                    </a:p>
                  </a:txBody>
                  <a:tcPr/>
                </a:tc>
                <a:tc>
                  <a:txBody>
                    <a:bodyPr/>
                    <a:lstStyle/>
                    <a:p>
                      <a:pPr algn="ctr"/>
                      <a:r>
                        <a:rPr lang="en-US" sz="1000" b="1" dirty="0" smtClean="0"/>
                        <a:t>PBM</a:t>
                      </a:r>
                      <a:endParaRPr lang="en-US" sz="1000" b="1" dirty="0"/>
                    </a:p>
                  </a:txBody>
                  <a:tcPr/>
                </a:tc>
                <a:extLst>
                  <a:ext uri="{0D108BD9-81ED-4DB2-BD59-A6C34878D82A}">
                    <a16:rowId xmlns:a16="http://schemas.microsoft.com/office/drawing/2014/main" val="10002"/>
                  </a:ext>
                </a:extLst>
              </a:tr>
              <a:tr h="216000">
                <a:tc>
                  <a:txBody>
                    <a:bodyPr/>
                    <a:lstStyle/>
                    <a:p>
                      <a:pPr algn="ctr"/>
                      <a:r>
                        <a:rPr lang="en-US" sz="1000" b="1" dirty="0" smtClean="0"/>
                        <a:t>T3</a:t>
                      </a:r>
                      <a:endParaRPr lang="en-US" sz="1000" b="1" dirty="0"/>
                    </a:p>
                  </a:txBody>
                  <a:tcPr/>
                </a:tc>
                <a:tc>
                  <a:txBody>
                    <a:bodyPr/>
                    <a:lstStyle/>
                    <a:p>
                      <a:pPr algn="ctr"/>
                      <a:r>
                        <a:rPr lang="en-US" sz="1000" b="1" dirty="0" smtClean="0"/>
                        <a:t>MC</a:t>
                      </a:r>
                      <a:endParaRPr lang="en-US" sz="1000" b="1" dirty="0"/>
                    </a:p>
                  </a:txBody>
                  <a:tcPr/>
                </a:tc>
                <a:extLst>
                  <a:ext uri="{0D108BD9-81ED-4DB2-BD59-A6C34878D82A}">
                    <a16:rowId xmlns:a16="http://schemas.microsoft.com/office/drawing/2014/main" val="10003"/>
                  </a:ext>
                </a:extLst>
              </a:tr>
              <a:tr h="216000">
                <a:tc>
                  <a:txBody>
                    <a:bodyPr/>
                    <a:lstStyle/>
                    <a:p>
                      <a:pPr algn="ctr"/>
                      <a:r>
                        <a:rPr lang="en-US" sz="1000" b="1" dirty="0" smtClean="0"/>
                        <a:t>T4</a:t>
                      </a:r>
                      <a:endParaRPr lang="en-US" sz="1000" b="1" dirty="0"/>
                    </a:p>
                  </a:txBody>
                  <a:tcPr/>
                </a:tc>
                <a:tc>
                  <a:txBody>
                    <a:bodyPr/>
                    <a:lstStyle/>
                    <a:p>
                      <a:pPr algn="ctr"/>
                      <a:r>
                        <a:rPr lang="en-US" sz="1000" b="1" dirty="0" smtClean="0"/>
                        <a:t>OPM</a:t>
                      </a:r>
                      <a:endParaRPr lang="en-US" sz="1000" b="1" dirty="0"/>
                    </a:p>
                  </a:txBody>
                  <a:tcPr/>
                </a:tc>
                <a:extLst>
                  <a:ext uri="{0D108BD9-81ED-4DB2-BD59-A6C34878D82A}">
                    <a16:rowId xmlns:a16="http://schemas.microsoft.com/office/drawing/2014/main" val="10004"/>
                  </a:ext>
                </a:extLst>
              </a:tr>
              <a:tr h="216000">
                <a:tc>
                  <a:txBody>
                    <a:bodyPr/>
                    <a:lstStyle/>
                    <a:p>
                      <a:pPr algn="ctr"/>
                      <a:r>
                        <a:rPr lang="en-US" sz="1000" b="1" dirty="0" smtClean="0"/>
                        <a:t>T5</a:t>
                      </a:r>
                      <a:endParaRPr lang="en-US" sz="1000" b="1" dirty="0"/>
                    </a:p>
                  </a:txBody>
                  <a:tcPr/>
                </a:tc>
                <a:tc>
                  <a:txBody>
                    <a:bodyPr/>
                    <a:lstStyle/>
                    <a:p>
                      <a:pPr algn="ctr"/>
                      <a:r>
                        <a:rPr lang="en-US" sz="1000" b="1" dirty="0" smtClean="0"/>
                        <a:t>OPBC</a:t>
                      </a:r>
                      <a:endParaRPr lang="en-US" sz="1000" b="1" dirty="0"/>
                    </a:p>
                  </a:txBody>
                  <a:tcPr/>
                </a:tc>
                <a:extLst>
                  <a:ext uri="{0D108BD9-81ED-4DB2-BD59-A6C34878D82A}">
                    <a16:rowId xmlns:a16="http://schemas.microsoft.com/office/drawing/2014/main" val="10005"/>
                  </a:ext>
                </a:extLst>
              </a:tr>
              <a:tr h="216000">
                <a:tc>
                  <a:txBody>
                    <a:bodyPr/>
                    <a:lstStyle/>
                    <a:p>
                      <a:pPr algn="ctr"/>
                      <a:r>
                        <a:rPr lang="en-US" sz="1000" b="1" dirty="0" smtClean="0"/>
                        <a:t>T6</a:t>
                      </a:r>
                      <a:endParaRPr lang="en-US" sz="1000" b="1" dirty="0"/>
                    </a:p>
                  </a:txBody>
                  <a:tcPr/>
                </a:tc>
                <a:tc>
                  <a:txBody>
                    <a:bodyPr/>
                    <a:lstStyle/>
                    <a:p>
                      <a:pPr algn="ctr"/>
                      <a:r>
                        <a:rPr lang="en-US" sz="1000" b="1" dirty="0" smtClean="0"/>
                        <a:t>OPBM</a:t>
                      </a:r>
                      <a:endParaRPr lang="en-US" sz="1000" b="1" dirty="0"/>
                    </a:p>
                  </a:txBody>
                  <a:tcPr/>
                </a:tc>
                <a:extLst>
                  <a:ext uri="{0D108BD9-81ED-4DB2-BD59-A6C34878D82A}">
                    <a16:rowId xmlns:a16="http://schemas.microsoft.com/office/drawing/2014/main" val="10006"/>
                  </a:ext>
                </a:extLst>
              </a:tr>
            </a:tbl>
          </a:graphicData>
        </a:graphic>
      </p:graphicFrame>
      <p:cxnSp>
        <p:nvCxnSpPr>
          <p:cNvPr id="5" name="Straight Arrow Connector 4"/>
          <p:cNvCxnSpPr/>
          <p:nvPr/>
        </p:nvCxnSpPr>
        <p:spPr>
          <a:xfrm>
            <a:off x="3276600" y="4114800"/>
            <a:ext cx="457200" cy="1588"/>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graphicFrame>
        <p:nvGraphicFramePr>
          <p:cNvPr id="6" name="Table 5"/>
          <p:cNvGraphicFramePr>
            <a:graphicFrameLocks noGrp="1"/>
          </p:cNvGraphicFramePr>
          <p:nvPr>
            <p:extLst>
              <p:ext uri="{D42A27DB-BD31-4B8C-83A1-F6EECF244321}">
                <p14:modId xmlns:p14="http://schemas.microsoft.com/office/powerpoint/2010/main" val="11321549"/>
              </p:ext>
            </p:extLst>
          </p:nvPr>
        </p:nvGraphicFramePr>
        <p:xfrm>
          <a:off x="3810000" y="3413760"/>
          <a:ext cx="1447800" cy="1463040"/>
        </p:xfrm>
        <a:graphic>
          <a:graphicData uri="http://schemas.openxmlformats.org/drawingml/2006/table">
            <a:tbl>
              <a:tblPr firstRow="1" bandRow="1">
                <a:tableStyleId>{5940675A-B579-460E-94D1-54222C63F5DA}</a:tableStyleId>
              </a:tblPr>
              <a:tblGrid>
                <a:gridCol w="685800">
                  <a:extLst>
                    <a:ext uri="{9D8B030D-6E8A-4147-A177-3AD203B41FA5}">
                      <a16:colId xmlns:a16="http://schemas.microsoft.com/office/drawing/2014/main" val="20000"/>
                    </a:ext>
                  </a:extLst>
                </a:gridCol>
                <a:gridCol w="762000">
                  <a:extLst>
                    <a:ext uri="{9D8B030D-6E8A-4147-A177-3AD203B41FA5}">
                      <a16:colId xmlns:a16="http://schemas.microsoft.com/office/drawing/2014/main" val="20001"/>
                    </a:ext>
                  </a:extLst>
                </a:gridCol>
              </a:tblGrid>
              <a:tr h="216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t>Items</a:t>
                      </a:r>
                    </a:p>
                  </a:txBody>
                  <a:tcPr/>
                </a:tc>
                <a:tc>
                  <a:txBody>
                    <a:bodyPr/>
                    <a:lstStyle/>
                    <a:p>
                      <a:pPr algn="ctr"/>
                      <a:r>
                        <a:rPr lang="en-US" sz="1000" b="1" dirty="0" smtClean="0"/>
                        <a:t>Supp.</a:t>
                      </a:r>
                      <a:endParaRPr lang="en-US" sz="1000" b="1" dirty="0"/>
                    </a:p>
                  </a:txBody>
                  <a:tcPr/>
                </a:tc>
                <a:extLst>
                  <a:ext uri="{0D108BD9-81ED-4DB2-BD59-A6C34878D82A}">
                    <a16:rowId xmlns:a16="http://schemas.microsoft.com/office/drawing/2014/main" val="10000"/>
                  </a:ext>
                </a:extLst>
              </a:tr>
              <a:tr h="216000">
                <a:tc>
                  <a:txBody>
                    <a:bodyPr/>
                    <a:lstStyle/>
                    <a:p>
                      <a:pPr algn="ctr"/>
                      <a:r>
                        <a:rPr lang="en-US" sz="1000" b="1" dirty="0" smtClean="0"/>
                        <a:t>{O}</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1"/>
                  </a:ext>
                </a:extLst>
              </a:tr>
              <a:tr h="216000">
                <a:tc>
                  <a:txBody>
                    <a:bodyPr/>
                    <a:lstStyle/>
                    <a:p>
                      <a:pPr algn="ctr"/>
                      <a:r>
                        <a:rPr lang="en-US" sz="1000" b="1" dirty="0" smtClean="0"/>
                        <a:t>{P}</a:t>
                      </a:r>
                      <a:endParaRPr lang="en-US" sz="1000" b="1" dirty="0"/>
                    </a:p>
                  </a:txBody>
                  <a:tcPr/>
                </a:tc>
                <a:tc>
                  <a:txBody>
                    <a:bodyPr/>
                    <a:lstStyle/>
                    <a:p>
                      <a:pPr algn="ctr"/>
                      <a:r>
                        <a:rPr lang="en-US" sz="1000" b="1" dirty="0" smtClean="0"/>
                        <a:t>5</a:t>
                      </a:r>
                      <a:endParaRPr lang="en-US" sz="1000" b="1" dirty="0"/>
                    </a:p>
                  </a:txBody>
                  <a:tcPr/>
                </a:tc>
                <a:extLst>
                  <a:ext uri="{0D108BD9-81ED-4DB2-BD59-A6C34878D82A}">
                    <a16:rowId xmlns:a16="http://schemas.microsoft.com/office/drawing/2014/main" val="10002"/>
                  </a:ext>
                </a:extLst>
              </a:tr>
              <a:tr h="216000">
                <a:tc>
                  <a:txBody>
                    <a:bodyPr/>
                    <a:lstStyle/>
                    <a:p>
                      <a:pPr algn="ctr"/>
                      <a:r>
                        <a:rPr lang="en-US" sz="1000" b="1" dirty="0" smtClean="0"/>
                        <a:t>{B}</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3"/>
                  </a:ext>
                </a:extLst>
              </a:tr>
              <a:tr h="216000">
                <a:tc>
                  <a:txBody>
                    <a:bodyPr/>
                    <a:lstStyle/>
                    <a:p>
                      <a:pPr algn="ctr"/>
                      <a:r>
                        <a:rPr lang="en-US" sz="1000" b="1" dirty="0" smtClean="0"/>
                        <a:t>{M}</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4"/>
                  </a:ext>
                </a:extLst>
              </a:tr>
              <a:tr h="216000">
                <a:tc>
                  <a:txBody>
                    <a:bodyPr/>
                    <a:lstStyle/>
                    <a:p>
                      <a:pPr algn="ctr"/>
                      <a:r>
                        <a:rPr lang="en-US" sz="1000" b="1" dirty="0" smtClean="0">
                          <a:solidFill>
                            <a:srgbClr val="FF0000"/>
                          </a:solidFill>
                        </a:rPr>
                        <a:t>{C}</a:t>
                      </a:r>
                      <a:endParaRPr lang="en-US" sz="1000" b="1" dirty="0">
                        <a:solidFill>
                          <a:srgbClr val="FF0000"/>
                        </a:solidFill>
                      </a:endParaRPr>
                    </a:p>
                  </a:txBody>
                  <a:tcPr/>
                </a:tc>
                <a:tc>
                  <a:txBody>
                    <a:bodyPr/>
                    <a:lstStyle/>
                    <a:p>
                      <a:pPr algn="ctr"/>
                      <a:r>
                        <a:rPr lang="en-US" sz="1000" b="1" dirty="0" smtClean="0">
                          <a:solidFill>
                            <a:srgbClr val="FF0000"/>
                          </a:solidFill>
                        </a:rPr>
                        <a:t>2</a:t>
                      </a:r>
                      <a:endParaRPr lang="en-US" sz="1000" b="1" dirty="0">
                        <a:solidFill>
                          <a:srgbClr val="FF0000"/>
                        </a:solidFill>
                      </a:endParaRPr>
                    </a:p>
                  </a:txBody>
                  <a:tcPr/>
                </a:tc>
                <a:extLst>
                  <a:ext uri="{0D108BD9-81ED-4DB2-BD59-A6C34878D82A}">
                    <a16:rowId xmlns:a16="http://schemas.microsoft.com/office/drawing/2014/main" val="10005"/>
                  </a:ext>
                </a:extLst>
              </a:tr>
            </a:tbl>
          </a:graphicData>
        </a:graphic>
      </p:graphicFrame>
      <p:cxnSp>
        <p:nvCxnSpPr>
          <p:cNvPr id="7" name="Straight Arrow Connector 6"/>
          <p:cNvCxnSpPr/>
          <p:nvPr/>
        </p:nvCxnSpPr>
        <p:spPr>
          <a:xfrm>
            <a:off x="5334000" y="4113212"/>
            <a:ext cx="381000" cy="1588"/>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graphicFrame>
        <p:nvGraphicFramePr>
          <p:cNvPr id="8" name="Table 7"/>
          <p:cNvGraphicFramePr>
            <a:graphicFrameLocks noGrp="1"/>
          </p:cNvGraphicFramePr>
          <p:nvPr>
            <p:extLst>
              <p:ext uri="{D42A27DB-BD31-4B8C-83A1-F6EECF244321}">
                <p14:modId xmlns:p14="http://schemas.microsoft.com/office/powerpoint/2010/main" val="395095022"/>
              </p:ext>
            </p:extLst>
          </p:nvPr>
        </p:nvGraphicFramePr>
        <p:xfrm>
          <a:off x="8033087" y="3276600"/>
          <a:ext cx="1371600" cy="1706880"/>
        </p:xfrm>
        <a:graphic>
          <a:graphicData uri="http://schemas.openxmlformats.org/drawingml/2006/table">
            <a:tbl>
              <a:tblPr firstRow="1" bandRow="1">
                <a:tableStyleId>{5940675A-B579-460E-94D1-54222C63F5DA}</a:tableStyleId>
              </a:tblPr>
              <a:tblGrid>
                <a:gridCol w="685800">
                  <a:extLst>
                    <a:ext uri="{9D8B030D-6E8A-4147-A177-3AD203B41FA5}">
                      <a16:colId xmlns:a16="http://schemas.microsoft.com/office/drawing/2014/main" val="20000"/>
                    </a:ext>
                  </a:extLst>
                </a:gridCol>
                <a:gridCol w="685800">
                  <a:extLst>
                    <a:ext uri="{9D8B030D-6E8A-4147-A177-3AD203B41FA5}">
                      <a16:colId xmlns:a16="http://schemas.microsoft.com/office/drawing/2014/main" val="20001"/>
                    </a:ext>
                  </a:extLst>
                </a:gridCol>
              </a:tblGrid>
              <a:tr h="216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t>Items</a:t>
                      </a:r>
                    </a:p>
                  </a:txBody>
                  <a:tcPr/>
                </a:tc>
                <a:tc>
                  <a:txBody>
                    <a:bodyPr/>
                    <a:lstStyle/>
                    <a:p>
                      <a:pPr algn="ctr"/>
                      <a:r>
                        <a:rPr lang="en-US" sz="1000" b="1" dirty="0" smtClean="0"/>
                        <a:t>Supp.</a:t>
                      </a:r>
                      <a:endParaRPr lang="en-US" sz="1000" b="1" dirty="0"/>
                    </a:p>
                  </a:txBody>
                  <a:tcPr/>
                </a:tc>
                <a:extLst>
                  <a:ext uri="{0D108BD9-81ED-4DB2-BD59-A6C34878D82A}">
                    <a16:rowId xmlns:a16="http://schemas.microsoft.com/office/drawing/2014/main" val="10000"/>
                  </a:ext>
                </a:extLst>
              </a:tr>
              <a:tr h="216000">
                <a:tc>
                  <a:txBody>
                    <a:bodyPr/>
                    <a:lstStyle/>
                    <a:p>
                      <a:pPr algn="ctr"/>
                      <a:r>
                        <a:rPr lang="en-US" sz="1000" b="1" dirty="0" smtClean="0"/>
                        <a:t>{OP}</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1"/>
                  </a:ext>
                </a:extLst>
              </a:tr>
              <a:tr h="216000">
                <a:tc>
                  <a:txBody>
                    <a:bodyPr/>
                    <a:lstStyle/>
                    <a:p>
                      <a:pPr algn="ctr"/>
                      <a:r>
                        <a:rPr lang="en-US" sz="1000" b="1" dirty="0" smtClean="0"/>
                        <a:t>{OB}</a:t>
                      </a:r>
                      <a:endParaRPr lang="en-US" sz="1000" b="1" dirty="0"/>
                    </a:p>
                  </a:txBody>
                  <a:tcPr/>
                </a:tc>
                <a:tc>
                  <a:txBody>
                    <a:bodyPr/>
                    <a:lstStyle/>
                    <a:p>
                      <a:pPr algn="ctr"/>
                      <a:r>
                        <a:rPr lang="en-US" sz="1000" b="1" dirty="0" smtClean="0"/>
                        <a:t>3</a:t>
                      </a:r>
                      <a:endParaRPr lang="en-US" sz="1000" b="1" dirty="0"/>
                    </a:p>
                  </a:txBody>
                  <a:tcPr/>
                </a:tc>
                <a:extLst>
                  <a:ext uri="{0D108BD9-81ED-4DB2-BD59-A6C34878D82A}">
                    <a16:rowId xmlns:a16="http://schemas.microsoft.com/office/drawing/2014/main" val="10002"/>
                  </a:ext>
                </a:extLst>
              </a:tr>
              <a:tr h="216000">
                <a:tc>
                  <a:txBody>
                    <a:bodyPr/>
                    <a:lstStyle/>
                    <a:p>
                      <a:pPr algn="ctr"/>
                      <a:r>
                        <a:rPr lang="en-US" sz="1000" b="1" dirty="0" smtClean="0">
                          <a:solidFill>
                            <a:srgbClr val="FF0000"/>
                          </a:solidFill>
                        </a:rPr>
                        <a:t>{OM}</a:t>
                      </a:r>
                      <a:endParaRPr lang="en-US" sz="1000" b="1" dirty="0">
                        <a:solidFill>
                          <a:srgbClr val="FF0000"/>
                        </a:solidFill>
                      </a:endParaRPr>
                    </a:p>
                  </a:txBody>
                  <a:tcPr/>
                </a:tc>
                <a:tc>
                  <a:txBody>
                    <a:bodyPr/>
                    <a:lstStyle/>
                    <a:p>
                      <a:pPr algn="ctr"/>
                      <a:r>
                        <a:rPr lang="en-US" sz="1000" b="1" dirty="0" smtClean="0">
                          <a:solidFill>
                            <a:srgbClr val="FF0000"/>
                          </a:solidFill>
                        </a:rPr>
                        <a:t>2</a:t>
                      </a:r>
                      <a:endParaRPr lang="en-US" sz="1000" b="1" dirty="0">
                        <a:solidFill>
                          <a:srgbClr val="FF0000"/>
                        </a:solidFill>
                      </a:endParaRPr>
                    </a:p>
                  </a:txBody>
                  <a:tcPr/>
                </a:tc>
                <a:extLst>
                  <a:ext uri="{0D108BD9-81ED-4DB2-BD59-A6C34878D82A}">
                    <a16:rowId xmlns:a16="http://schemas.microsoft.com/office/drawing/2014/main" val="10003"/>
                  </a:ext>
                </a:extLst>
              </a:tr>
              <a:tr h="216000">
                <a:tc>
                  <a:txBody>
                    <a:bodyPr/>
                    <a:lstStyle/>
                    <a:p>
                      <a:pPr algn="ctr"/>
                      <a:r>
                        <a:rPr lang="en-US" sz="1000" b="1" dirty="0" smtClean="0"/>
                        <a:t>{PB}</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4"/>
                  </a:ext>
                </a:extLst>
              </a:tr>
              <a:tr h="216000">
                <a:tc>
                  <a:txBody>
                    <a:bodyPr/>
                    <a:lstStyle/>
                    <a:p>
                      <a:pPr algn="ctr"/>
                      <a:r>
                        <a:rPr lang="en-US" sz="1000" b="1" dirty="0" smtClean="0">
                          <a:solidFill>
                            <a:schemeClr val="tx1"/>
                          </a:solidFill>
                        </a:rPr>
                        <a:t>{PM}</a:t>
                      </a:r>
                      <a:endParaRPr lang="en-US" sz="1000" b="1" dirty="0">
                        <a:solidFill>
                          <a:schemeClr val="tx1"/>
                        </a:solidFill>
                      </a:endParaRPr>
                    </a:p>
                  </a:txBody>
                  <a:tcPr/>
                </a:tc>
                <a:tc>
                  <a:txBody>
                    <a:bodyPr/>
                    <a:lstStyle/>
                    <a:p>
                      <a:pPr algn="ctr"/>
                      <a:r>
                        <a:rPr lang="en-US" sz="1000" b="1" dirty="0" smtClean="0">
                          <a:solidFill>
                            <a:schemeClr val="tx1"/>
                          </a:solidFill>
                        </a:rPr>
                        <a:t>3</a:t>
                      </a:r>
                      <a:endParaRPr lang="en-US" sz="1000" b="1" dirty="0">
                        <a:solidFill>
                          <a:schemeClr val="tx1"/>
                        </a:solidFill>
                      </a:endParaRPr>
                    </a:p>
                  </a:txBody>
                  <a:tcPr/>
                </a:tc>
                <a:extLst>
                  <a:ext uri="{0D108BD9-81ED-4DB2-BD59-A6C34878D82A}">
                    <a16:rowId xmlns:a16="http://schemas.microsoft.com/office/drawing/2014/main" val="10005"/>
                  </a:ext>
                </a:extLst>
              </a:tr>
              <a:tr h="216000">
                <a:tc>
                  <a:txBody>
                    <a:bodyPr/>
                    <a:lstStyle/>
                    <a:p>
                      <a:pPr algn="ctr"/>
                      <a:r>
                        <a:rPr lang="en-US" sz="1000" b="1" dirty="0" smtClean="0">
                          <a:solidFill>
                            <a:srgbClr val="FF0000"/>
                          </a:solidFill>
                        </a:rPr>
                        <a:t>{BM}</a:t>
                      </a:r>
                      <a:endParaRPr lang="en-US" sz="1000" b="1" dirty="0">
                        <a:solidFill>
                          <a:srgbClr val="FF0000"/>
                        </a:solidFill>
                      </a:endParaRPr>
                    </a:p>
                  </a:txBody>
                  <a:tcPr/>
                </a:tc>
                <a:tc>
                  <a:txBody>
                    <a:bodyPr/>
                    <a:lstStyle/>
                    <a:p>
                      <a:pPr algn="ctr"/>
                      <a:r>
                        <a:rPr lang="en-US" sz="1000" b="1" dirty="0" smtClean="0">
                          <a:solidFill>
                            <a:srgbClr val="FF0000"/>
                          </a:solidFill>
                        </a:rPr>
                        <a:t>2</a:t>
                      </a:r>
                      <a:endParaRPr lang="en-US" sz="1000" b="1" dirty="0">
                        <a:solidFill>
                          <a:srgbClr val="FF0000"/>
                        </a:solidFill>
                      </a:endParaRPr>
                    </a:p>
                  </a:txBody>
                  <a:tcPr/>
                </a:tc>
                <a:extLst>
                  <a:ext uri="{0D108BD9-81ED-4DB2-BD59-A6C34878D82A}">
                    <a16:rowId xmlns:a16="http://schemas.microsoft.com/office/drawing/2014/main" val="10006"/>
                  </a:ext>
                </a:extLst>
              </a:tr>
            </a:tbl>
          </a:graphicData>
        </a:graphic>
      </p:graphicFrame>
      <p:cxnSp>
        <p:nvCxnSpPr>
          <p:cNvPr id="9" name="Straight Arrow Connector 8"/>
          <p:cNvCxnSpPr/>
          <p:nvPr/>
        </p:nvCxnSpPr>
        <p:spPr>
          <a:xfrm rot="5400000">
            <a:off x="8788273" y="5236528"/>
            <a:ext cx="381000" cy="1588"/>
          </a:xfrm>
          <a:prstGeom prst="straightConnector1">
            <a:avLst/>
          </a:prstGeom>
          <a:ln w="28575">
            <a:tailEnd type="arrow"/>
          </a:ln>
        </p:spPr>
        <p:style>
          <a:lnRef idx="2">
            <a:schemeClr val="dk1"/>
          </a:lnRef>
          <a:fillRef idx="0">
            <a:schemeClr val="dk1"/>
          </a:fillRef>
          <a:effectRef idx="1">
            <a:schemeClr val="dk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2476168004"/>
              </p:ext>
            </p:extLst>
          </p:nvPr>
        </p:nvGraphicFramePr>
        <p:xfrm>
          <a:off x="8382000" y="5486400"/>
          <a:ext cx="1724526" cy="1219200"/>
        </p:xfrm>
        <a:graphic>
          <a:graphicData uri="http://schemas.openxmlformats.org/drawingml/2006/table">
            <a:tbl>
              <a:tblPr firstRow="1" bandRow="1">
                <a:tableStyleId>{5940675A-B579-460E-94D1-54222C63F5DA}</a:tableStyleId>
              </a:tblPr>
              <a:tblGrid>
                <a:gridCol w="914400">
                  <a:extLst>
                    <a:ext uri="{9D8B030D-6E8A-4147-A177-3AD203B41FA5}">
                      <a16:colId xmlns:a16="http://schemas.microsoft.com/office/drawing/2014/main" val="20000"/>
                    </a:ext>
                  </a:extLst>
                </a:gridCol>
                <a:gridCol w="810126">
                  <a:extLst>
                    <a:ext uri="{9D8B030D-6E8A-4147-A177-3AD203B41FA5}">
                      <a16:colId xmlns:a16="http://schemas.microsoft.com/office/drawing/2014/main" val="20001"/>
                    </a:ext>
                  </a:extLst>
                </a:gridCol>
              </a:tblGrid>
              <a:tr h="216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t>Item set</a:t>
                      </a:r>
                    </a:p>
                  </a:txBody>
                  <a:tcPr/>
                </a:tc>
                <a:tc>
                  <a:txBody>
                    <a:bodyPr/>
                    <a:lstStyle/>
                    <a:p>
                      <a:pPr algn="ctr"/>
                      <a:r>
                        <a:rPr lang="en-US" sz="1000" b="1" dirty="0" smtClean="0"/>
                        <a:t>SUPP.</a:t>
                      </a:r>
                      <a:endParaRPr lang="en-US" sz="1000" b="1" dirty="0"/>
                    </a:p>
                  </a:txBody>
                  <a:tcPr/>
                </a:tc>
                <a:extLst>
                  <a:ext uri="{0D108BD9-81ED-4DB2-BD59-A6C34878D82A}">
                    <a16:rowId xmlns:a16="http://schemas.microsoft.com/office/drawing/2014/main" val="10000"/>
                  </a:ext>
                </a:extLst>
              </a:tr>
              <a:tr h="216000">
                <a:tc>
                  <a:txBody>
                    <a:bodyPr/>
                    <a:lstStyle/>
                    <a:p>
                      <a:pPr algn="ctr"/>
                      <a:r>
                        <a:rPr lang="en-US" sz="1000" b="1" dirty="0" smtClean="0"/>
                        <a:t>{OP}</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1"/>
                  </a:ext>
                </a:extLst>
              </a:tr>
              <a:tr h="216000">
                <a:tc>
                  <a:txBody>
                    <a:bodyPr/>
                    <a:lstStyle/>
                    <a:p>
                      <a:pPr algn="ctr"/>
                      <a:r>
                        <a:rPr lang="en-US" sz="1000" b="1" dirty="0" smtClean="0"/>
                        <a:t>{OB}</a:t>
                      </a:r>
                      <a:endParaRPr lang="en-US" sz="1000" b="1" dirty="0"/>
                    </a:p>
                  </a:txBody>
                  <a:tcPr/>
                </a:tc>
                <a:tc>
                  <a:txBody>
                    <a:bodyPr/>
                    <a:lstStyle/>
                    <a:p>
                      <a:pPr algn="ctr"/>
                      <a:r>
                        <a:rPr lang="en-US" sz="1000" b="1" dirty="0" smtClean="0"/>
                        <a:t>3</a:t>
                      </a:r>
                      <a:endParaRPr lang="en-US" sz="1000" b="1" dirty="0"/>
                    </a:p>
                  </a:txBody>
                  <a:tcPr/>
                </a:tc>
                <a:extLst>
                  <a:ext uri="{0D108BD9-81ED-4DB2-BD59-A6C34878D82A}">
                    <a16:rowId xmlns:a16="http://schemas.microsoft.com/office/drawing/2014/main" val="10002"/>
                  </a:ext>
                </a:extLst>
              </a:tr>
              <a:tr h="216000">
                <a:tc>
                  <a:txBody>
                    <a:bodyPr/>
                    <a:lstStyle/>
                    <a:p>
                      <a:pPr algn="ctr"/>
                      <a:r>
                        <a:rPr lang="en-US" sz="1000" b="1" dirty="0" smtClean="0"/>
                        <a:t>{PB}</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3"/>
                  </a:ext>
                </a:extLst>
              </a:tr>
              <a:tr h="216000">
                <a:tc>
                  <a:txBody>
                    <a:bodyPr/>
                    <a:lstStyle/>
                    <a:p>
                      <a:pPr algn="ctr"/>
                      <a:r>
                        <a:rPr lang="en-US" sz="1000" b="1" dirty="0" smtClean="0"/>
                        <a:t>{PM}</a:t>
                      </a:r>
                      <a:endParaRPr lang="en-US" sz="1000" b="1" dirty="0"/>
                    </a:p>
                  </a:txBody>
                  <a:tcPr/>
                </a:tc>
                <a:tc>
                  <a:txBody>
                    <a:bodyPr/>
                    <a:lstStyle/>
                    <a:p>
                      <a:pPr algn="ctr"/>
                      <a:r>
                        <a:rPr lang="en-US" sz="1000" b="1" dirty="0" smtClean="0"/>
                        <a:t>3</a:t>
                      </a:r>
                      <a:endParaRPr lang="en-US" sz="1000" b="1" dirty="0"/>
                    </a:p>
                  </a:txBody>
                  <a:tcPr/>
                </a:tc>
                <a:extLst>
                  <a:ext uri="{0D108BD9-81ED-4DB2-BD59-A6C34878D82A}">
                    <a16:rowId xmlns:a16="http://schemas.microsoft.com/office/drawing/2014/main" val="10004"/>
                  </a:ext>
                </a:extLst>
              </a:tr>
            </a:tbl>
          </a:graphicData>
        </a:graphic>
      </p:graphicFrame>
      <p:cxnSp>
        <p:nvCxnSpPr>
          <p:cNvPr id="11" name="Straight Arrow Connector 10"/>
          <p:cNvCxnSpPr/>
          <p:nvPr/>
        </p:nvCxnSpPr>
        <p:spPr>
          <a:xfrm rot="10800000">
            <a:off x="7772400" y="6019800"/>
            <a:ext cx="533400" cy="1588"/>
          </a:xfrm>
          <a:prstGeom prst="straightConnector1">
            <a:avLst/>
          </a:prstGeom>
          <a:ln w="28575">
            <a:tailEnd type="arrow"/>
          </a:ln>
        </p:spPr>
        <p:style>
          <a:lnRef idx="2">
            <a:schemeClr val="dk1"/>
          </a:lnRef>
          <a:fillRef idx="0">
            <a:schemeClr val="dk1"/>
          </a:fillRef>
          <a:effectRef idx="1">
            <a:schemeClr val="dk1"/>
          </a:effectRef>
          <a:fontRef idx="minor">
            <a:schemeClr val="tx1"/>
          </a:fontRef>
        </p:style>
      </p:cxnSp>
      <p:graphicFrame>
        <p:nvGraphicFramePr>
          <p:cNvPr id="12" name="Table 11"/>
          <p:cNvGraphicFramePr>
            <a:graphicFrameLocks noGrp="1"/>
          </p:cNvGraphicFramePr>
          <p:nvPr>
            <p:extLst>
              <p:ext uri="{D42A27DB-BD31-4B8C-83A1-F6EECF244321}">
                <p14:modId xmlns:p14="http://schemas.microsoft.com/office/powerpoint/2010/main" val="151098727"/>
              </p:ext>
            </p:extLst>
          </p:nvPr>
        </p:nvGraphicFramePr>
        <p:xfrm>
          <a:off x="6781800" y="5486400"/>
          <a:ext cx="914400" cy="1219200"/>
        </p:xfrm>
        <a:graphic>
          <a:graphicData uri="http://schemas.openxmlformats.org/drawingml/2006/table">
            <a:tbl>
              <a:tblPr firstRow="1" bandRow="1">
                <a:tableStyleId>{5940675A-B579-460E-94D1-54222C63F5DA}</a:tableStyleId>
              </a:tblPr>
              <a:tblGrid>
                <a:gridCol w="914400">
                  <a:extLst>
                    <a:ext uri="{9D8B030D-6E8A-4147-A177-3AD203B41FA5}">
                      <a16:colId xmlns:a16="http://schemas.microsoft.com/office/drawing/2014/main" val="20000"/>
                    </a:ext>
                  </a:extLst>
                </a:gridCol>
              </a:tblGrid>
              <a:tr h="216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t>Item set</a:t>
                      </a:r>
                    </a:p>
                  </a:txBody>
                  <a:tcPr/>
                </a:tc>
                <a:extLst>
                  <a:ext uri="{0D108BD9-81ED-4DB2-BD59-A6C34878D82A}">
                    <a16:rowId xmlns:a16="http://schemas.microsoft.com/office/drawing/2014/main" val="10000"/>
                  </a:ext>
                </a:extLst>
              </a:tr>
              <a:tr h="216000">
                <a:tc>
                  <a:txBody>
                    <a:bodyPr/>
                    <a:lstStyle/>
                    <a:p>
                      <a:pPr algn="ctr"/>
                      <a:r>
                        <a:rPr lang="en-US" sz="1000" b="1" dirty="0" smtClean="0"/>
                        <a:t>{OPB}</a:t>
                      </a:r>
                      <a:endParaRPr lang="en-US" sz="1000" b="1" dirty="0"/>
                    </a:p>
                  </a:txBody>
                  <a:tcPr/>
                </a:tc>
                <a:extLst>
                  <a:ext uri="{0D108BD9-81ED-4DB2-BD59-A6C34878D82A}">
                    <a16:rowId xmlns:a16="http://schemas.microsoft.com/office/drawing/2014/main" val="10001"/>
                  </a:ext>
                </a:extLst>
              </a:tr>
              <a:tr h="216000">
                <a:tc>
                  <a:txBody>
                    <a:bodyPr/>
                    <a:lstStyle/>
                    <a:p>
                      <a:pPr algn="ctr"/>
                      <a:r>
                        <a:rPr lang="en-US" sz="1000" b="1" dirty="0" smtClean="0"/>
                        <a:t>{OPM}</a:t>
                      </a:r>
                      <a:endParaRPr lang="en-US" sz="1000" b="1" dirty="0"/>
                    </a:p>
                  </a:txBody>
                  <a:tcPr/>
                </a:tc>
                <a:extLst>
                  <a:ext uri="{0D108BD9-81ED-4DB2-BD59-A6C34878D82A}">
                    <a16:rowId xmlns:a16="http://schemas.microsoft.com/office/drawing/2014/main" val="10002"/>
                  </a:ext>
                </a:extLst>
              </a:tr>
              <a:tr h="216000">
                <a:tc>
                  <a:txBody>
                    <a:bodyPr/>
                    <a:lstStyle/>
                    <a:p>
                      <a:pPr algn="ctr"/>
                      <a:r>
                        <a:rPr lang="en-US" sz="1000" b="1" dirty="0" smtClean="0"/>
                        <a:t>{OBM}</a:t>
                      </a:r>
                      <a:endParaRPr lang="en-US" sz="1000" b="1" dirty="0"/>
                    </a:p>
                  </a:txBody>
                  <a:tcPr/>
                </a:tc>
                <a:extLst>
                  <a:ext uri="{0D108BD9-81ED-4DB2-BD59-A6C34878D82A}">
                    <a16:rowId xmlns:a16="http://schemas.microsoft.com/office/drawing/2014/main" val="10003"/>
                  </a:ext>
                </a:extLst>
              </a:tr>
              <a:tr h="216000">
                <a:tc>
                  <a:txBody>
                    <a:bodyPr/>
                    <a:lstStyle/>
                    <a:p>
                      <a:pPr algn="ctr"/>
                      <a:r>
                        <a:rPr lang="en-US" sz="1000" b="1" dirty="0" smtClean="0"/>
                        <a:t>{BPM}</a:t>
                      </a:r>
                      <a:endParaRPr lang="en-US" sz="1000" b="1" dirty="0"/>
                    </a:p>
                  </a:txBody>
                  <a:tcPr/>
                </a:tc>
                <a:extLst>
                  <a:ext uri="{0D108BD9-81ED-4DB2-BD59-A6C34878D82A}">
                    <a16:rowId xmlns:a16="http://schemas.microsoft.com/office/drawing/2014/main" val="10004"/>
                  </a:ext>
                </a:extLst>
              </a:tr>
            </a:tbl>
          </a:graphicData>
        </a:graphic>
      </p:graphicFrame>
      <p:cxnSp>
        <p:nvCxnSpPr>
          <p:cNvPr id="13" name="Straight Arrow Connector 12"/>
          <p:cNvCxnSpPr/>
          <p:nvPr/>
        </p:nvCxnSpPr>
        <p:spPr>
          <a:xfrm rot="10800000">
            <a:off x="6096001" y="6019800"/>
            <a:ext cx="533400" cy="1588"/>
          </a:xfrm>
          <a:prstGeom prst="straightConnector1">
            <a:avLst/>
          </a:prstGeom>
          <a:ln w="28575">
            <a:tailEnd type="arrow"/>
          </a:ln>
        </p:spPr>
        <p:style>
          <a:lnRef idx="2">
            <a:schemeClr val="dk1"/>
          </a:lnRef>
          <a:fillRef idx="0">
            <a:schemeClr val="dk1"/>
          </a:fillRef>
          <a:effectRef idx="1">
            <a:schemeClr val="dk1"/>
          </a:effectRef>
          <a:fontRef idx="minor">
            <a:schemeClr val="tx1"/>
          </a:fontRef>
        </p:style>
      </p:cxnSp>
      <p:graphicFrame>
        <p:nvGraphicFramePr>
          <p:cNvPr id="14" name="Table 13"/>
          <p:cNvGraphicFramePr>
            <a:graphicFrameLocks noGrp="1"/>
          </p:cNvGraphicFramePr>
          <p:nvPr>
            <p:extLst>
              <p:ext uri="{D42A27DB-BD31-4B8C-83A1-F6EECF244321}">
                <p14:modId xmlns:p14="http://schemas.microsoft.com/office/powerpoint/2010/main" val="1254214778"/>
              </p:ext>
            </p:extLst>
          </p:nvPr>
        </p:nvGraphicFramePr>
        <p:xfrm>
          <a:off x="4267200" y="5486400"/>
          <a:ext cx="1752600" cy="1219200"/>
        </p:xfrm>
        <a:graphic>
          <a:graphicData uri="http://schemas.openxmlformats.org/drawingml/2006/table">
            <a:tbl>
              <a:tblPr firstRow="1" bandRow="1">
                <a:tableStyleId>{5940675A-B579-460E-94D1-54222C63F5DA}</a:tableStyleId>
              </a:tblPr>
              <a:tblGrid>
                <a:gridCol w="914400">
                  <a:extLst>
                    <a:ext uri="{9D8B030D-6E8A-4147-A177-3AD203B41FA5}">
                      <a16:colId xmlns:a16="http://schemas.microsoft.com/office/drawing/2014/main" val="20000"/>
                    </a:ext>
                  </a:extLst>
                </a:gridCol>
                <a:gridCol w="838200">
                  <a:extLst>
                    <a:ext uri="{9D8B030D-6E8A-4147-A177-3AD203B41FA5}">
                      <a16:colId xmlns:a16="http://schemas.microsoft.com/office/drawing/2014/main" val="20001"/>
                    </a:ext>
                  </a:extLst>
                </a:gridCol>
              </a:tblGrid>
              <a:tr h="216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t>Item set</a:t>
                      </a:r>
                    </a:p>
                  </a:txBody>
                  <a:tcPr/>
                </a:tc>
                <a:tc>
                  <a:txBody>
                    <a:bodyPr/>
                    <a:lstStyle/>
                    <a:p>
                      <a:pPr algn="ctr"/>
                      <a:r>
                        <a:rPr lang="en-US" sz="1000" b="1" dirty="0" smtClean="0"/>
                        <a:t>Supp.</a:t>
                      </a:r>
                      <a:endParaRPr lang="en-US" sz="1000" b="1" dirty="0"/>
                    </a:p>
                  </a:txBody>
                  <a:tcPr/>
                </a:tc>
                <a:extLst>
                  <a:ext uri="{0D108BD9-81ED-4DB2-BD59-A6C34878D82A}">
                    <a16:rowId xmlns:a16="http://schemas.microsoft.com/office/drawing/2014/main" val="10000"/>
                  </a:ext>
                </a:extLst>
              </a:tr>
              <a:tr h="216000">
                <a:tc>
                  <a:txBody>
                    <a:bodyPr/>
                    <a:lstStyle/>
                    <a:p>
                      <a:pPr algn="ctr"/>
                      <a:r>
                        <a:rPr lang="en-US" sz="1000" b="1" dirty="0" smtClean="0"/>
                        <a:t>{OPB}</a:t>
                      </a:r>
                      <a:endParaRPr lang="en-US" sz="1000" b="1" dirty="0"/>
                    </a:p>
                  </a:txBody>
                  <a:tcPr/>
                </a:tc>
                <a:tc>
                  <a:txBody>
                    <a:bodyPr/>
                    <a:lstStyle/>
                    <a:p>
                      <a:pPr algn="ctr"/>
                      <a:r>
                        <a:rPr lang="en-US" sz="1000" b="1" dirty="0" smtClean="0"/>
                        <a:t>3</a:t>
                      </a:r>
                      <a:endParaRPr lang="en-US" sz="1000" b="1" dirty="0"/>
                    </a:p>
                  </a:txBody>
                  <a:tcPr/>
                </a:tc>
                <a:extLst>
                  <a:ext uri="{0D108BD9-81ED-4DB2-BD59-A6C34878D82A}">
                    <a16:rowId xmlns:a16="http://schemas.microsoft.com/office/drawing/2014/main" val="10001"/>
                  </a:ext>
                </a:extLst>
              </a:tr>
              <a:tr h="216000">
                <a:tc>
                  <a:txBody>
                    <a:bodyPr/>
                    <a:lstStyle/>
                    <a:p>
                      <a:pPr algn="ctr"/>
                      <a:r>
                        <a:rPr lang="en-US" sz="1000" b="1" dirty="0" smtClean="0">
                          <a:solidFill>
                            <a:srgbClr val="FF0000"/>
                          </a:solidFill>
                        </a:rPr>
                        <a:t>{OPM}</a:t>
                      </a:r>
                      <a:endParaRPr lang="en-US" sz="1000" b="1" dirty="0">
                        <a:solidFill>
                          <a:srgbClr val="FF0000"/>
                        </a:solidFill>
                      </a:endParaRPr>
                    </a:p>
                  </a:txBody>
                  <a:tcPr/>
                </a:tc>
                <a:tc>
                  <a:txBody>
                    <a:bodyPr/>
                    <a:lstStyle/>
                    <a:p>
                      <a:pPr algn="ctr"/>
                      <a:r>
                        <a:rPr lang="en-US" sz="1000" b="1" dirty="0" smtClean="0">
                          <a:solidFill>
                            <a:srgbClr val="FF0000"/>
                          </a:solidFill>
                        </a:rPr>
                        <a:t>2</a:t>
                      </a:r>
                      <a:endParaRPr lang="en-US" sz="1000" b="1" dirty="0">
                        <a:solidFill>
                          <a:srgbClr val="FF0000"/>
                        </a:solidFill>
                      </a:endParaRPr>
                    </a:p>
                  </a:txBody>
                  <a:tcPr/>
                </a:tc>
                <a:extLst>
                  <a:ext uri="{0D108BD9-81ED-4DB2-BD59-A6C34878D82A}">
                    <a16:rowId xmlns:a16="http://schemas.microsoft.com/office/drawing/2014/main" val="10002"/>
                  </a:ext>
                </a:extLst>
              </a:tr>
              <a:tr h="216000">
                <a:tc>
                  <a:txBody>
                    <a:bodyPr/>
                    <a:lstStyle/>
                    <a:p>
                      <a:pPr algn="ctr"/>
                      <a:r>
                        <a:rPr lang="en-US" sz="1000" b="1" dirty="0" smtClean="0">
                          <a:solidFill>
                            <a:srgbClr val="FF0000"/>
                          </a:solidFill>
                        </a:rPr>
                        <a:t>{OBM}</a:t>
                      </a:r>
                      <a:endParaRPr lang="en-US" sz="1000" b="1" dirty="0">
                        <a:solidFill>
                          <a:srgbClr val="FF0000"/>
                        </a:solidFill>
                      </a:endParaRPr>
                    </a:p>
                  </a:txBody>
                  <a:tcPr/>
                </a:tc>
                <a:tc>
                  <a:txBody>
                    <a:bodyPr/>
                    <a:lstStyle/>
                    <a:p>
                      <a:pPr algn="ctr"/>
                      <a:r>
                        <a:rPr lang="en-US" sz="1000" b="1" dirty="0" smtClean="0">
                          <a:solidFill>
                            <a:srgbClr val="FF0000"/>
                          </a:solidFill>
                        </a:rPr>
                        <a:t>1</a:t>
                      </a:r>
                      <a:endParaRPr lang="en-US" sz="1000" b="1" dirty="0">
                        <a:solidFill>
                          <a:srgbClr val="FF0000"/>
                        </a:solidFill>
                      </a:endParaRPr>
                    </a:p>
                  </a:txBody>
                  <a:tcPr/>
                </a:tc>
                <a:extLst>
                  <a:ext uri="{0D108BD9-81ED-4DB2-BD59-A6C34878D82A}">
                    <a16:rowId xmlns:a16="http://schemas.microsoft.com/office/drawing/2014/main" val="10003"/>
                  </a:ext>
                </a:extLst>
              </a:tr>
              <a:tr h="216000">
                <a:tc>
                  <a:txBody>
                    <a:bodyPr/>
                    <a:lstStyle/>
                    <a:p>
                      <a:pPr algn="ctr"/>
                      <a:r>
                        <a:rPr lang="en-US" sz="1000" b="1" dirty="0" smtClean="0">
                          <a:solidFill>
                            <a:srgbClr val="FF0000"/>
                          </a:solidFill>
                        </a:rPr>
                        <a:t>{BPM}</a:t>
                      </a:r>
                      <a:endParaRPr lang="en-US" sz="1000" b="1" dirty="0">
                        <a:solidFill>
                          <a:srgbClr val="FF0000"/>
                        </a:solidFill>
                      </a:endParaRPr>
                    </a:p>
                  </a:txBody>
                  <a:tcPr/>
                </a:tc>
                <a:tc>
                  <a:txBody>
                    <a:bodyPr/>
                    <a:lstStyle/>
                    <a:p>
                      <a:pPr algn="ctr"/>
                      <a:r>
                        <a:rPr lang="en-US" sz="1000" b="1" dirty="0" smtClean="0">
                          <a:solidFill>
                            <a:srgbClr val="FF0000"/>
                          </a:solidFill>
                        </a:rPr>
                        <a:t>2</a:t>
                      </a:r>
                      <a:endParaRPr lang="en-US" sz="1000" b="1" dirty="0">
                        <a:solidFill>
                          <a:srgbClr val="FF0000"/>
                        </a:solidFill>
                      </a:endParaRPr>
                    </a:p>
                  </a:txBody>
                  <a:tcPr/>
                </a:tc>
                <a:extLst>
                  <a:ext uri="{0D108BD9-81ED-4DB2-BD59-A6C34878D82A}">
                    <a16:rowId xmlns:a16="http://schemas.microsoft.com/office/drawing/2014/main" val="10004"/>
                  </a:ext>
                </a:extLst>
              </a:tr>
            </a:tbl>
          </a:graphicData>
        </a:graphic>
      </p:graphicFrame>
      <p:cxnSp>
        <p:nvCxnSpPr>
          <p:cNvPr id="15" name="Straight Arrow Connector 14"/>
          <p:cNvCxnSpPr/>
          <p:nvPr/>
        </p:nvCxnSpPr>
        <p:spPr>
          <a:xfrm rot="10800000">
            <a:off x="3733800" y="6019800"/>
            <a:ext cx="381000" cy="1588"/>
          </a:xfrm>
          <a:prstGeom prst="straightConnector1">
            <a:avLst/>
          </a:prstGeom>
          <a:ln w="28575">
            <a:tailEnd type="arrow"/>
          </a:ln>
        </p:spPr>
        <p:style>
          <a:lnRef idx="2">
            <a:schemeClr val="dk1"/>
          </a:lnRef>
          <a:fillRef idx="0">
            <a:schemeClr val="dk1"/>
          </a:fillRef>
          <a:effectRef idx="1">
            <a:schemeClr val="dk1"/>
          </a:effectRef>
          <a:fontRef idx="minor">
            <a:schemeClr val="tx1"/>
          </a:fontRef>
        </p:style>
      </p:cxnSp>
      <p:graphicFrame>
        <p:nvGraphicFramePr>
          <p:cNvPr id="16" name="Table 15"/>
          <p:cNvGraphicFramePr>
            <a:graphicFrameLocks noGrp="1"/>
          </p:cNvGraphicFramePr>
          <p:nvPr>
            <p:extLst>
              <p:ext uri="{D42A27DB-BD31-4B8C-83A1-F6EECF244321}">
                <p14:modId xmlns:p14="http://schemas.microsoft.com/office/powerpoint/2010/main" val="3348906277"/>
              </p:ext>
            </p:extLst>
          </p:nvPr>
        </p:nvGraphicFramePr>
        <p:xfrm>
          <a:off x="2667000" y="5791200"/>
          <a:ext cx="914400" cy="487680"/>
        </p:xfrm>
        <a:graphic>
          <a:graphicData uri="http://schemas.openxmlformats.org/drawingml/2006/table">
            <a:tbl>
              <a:tblPr firstRow="1" bandRow="1">
                <a:tableStyleId>{5940675A-B579-460E-94D1-54222C63F5DA}</a:tableStyleId>
              </a:tblPr>
              <a:tblGrid>
                <a:gridCol w="914400">
                  <a:extLst>
                    <a:ext uri="{9D8B030D-6E8A-4147-A177-3AD203B41FA5}">
                      <a16:colId xmlns:a16="http://schemas.microsoft.com/office/drawing/2014/main" val="20000"/>
                    </a:ext>
                  </a:extLst>
                </a:gridCol>
              </a:tblGrid>
              <a:tr h="216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t>Item set</a:t>
                      </a:r>
                    </a:p>
                  </a:txBody>
                  <a:tcPr/>
                </a:tc>
                <a:extLst>
                  <a:ext uri="{0D108BD9-81ED-4DB2-BD59-A6C34878D82A}">
                    <a16:rowId xmlns:a16="http://schemas.microsoft.com/office/drawing/2014/main" val="10000"/>
                  </a:ext>
                </a:extLst>
              </a:tr>
              <a:tr h="216000">
                <a:tc>
                  <a:txBody>
                    <a:bodyPr/>
                    <a:lstStyle/>
                    <a:p>
                      <a:pPr algn="ctr"/>
                      <a:r>
                        <a:rPr lang="en-US" sz="1000" b="1" dirty="0" smtClean="0"/>
                        <a:t>{OPB}</a:t>
                      </a:r>
                      <a:endParaRPr lang="en-US" sz="1000" b="1" dirty="0"/>
                    </a:p>
                  </a:txBody>
                  <a:tcPr/>
                </a:tc>
                <a:extLst>
                  <a:ext uri="{0D108BD9-81ED-4DB2-BD59-A6C34878D82A}">
                    <a16:rowId xmlns:a16="http://schemas.microsoft.com/office/drawing/2014/main" val="10001"/>
                  </a:ext>
                </a:extLst>
              </a:tr>
            </a:tbl>
          </a:graphicData>
        </a:graphic>
      </p:graphicFrame>
      <p:sp>
        <p:nvSpPr>
          <p:cNvPr id="17" name="Rectangle 16"/>
          <p:cNvSpPr/>
          <p:nvPr/>
        </p:nvSpPr>
        <p:spPr>
          <a:xfrm>
            <a:off x="3156317" y="3792380"/>
            <a:ext cx="700834"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SCAN  D</a:t>
            </a:r>
          </a:p>
        </p:txBody>
      </p:sp>
      <p:sp>
        <p:nvSpPr>
          <p:cNvPr id="18" name="Rectangle 17"/>
          <p:cNvSpPr/>
          <p:nvPr/>
        </p:nvSpPr>
        <p:spPr>
          <a:xfrm>
            <a:off x="3793169" y="3106580"/>
            <a:ext cx="380232"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C 1</a:t>
            </a:r>
          </a:p>
        </p:txBody>
      </p:sp>
      <p:sp>
        <p:nvSpPr>
          <p:cNvPr id="19" name="Rectangle 18"/>
          <p:cNvSpPr/>
          <p:nvPr/>
        </p:nvSpPr>
        <p:spPr>
          <a:xfrm>
            <a:off x="5782384" y="3106580"/>
            <a:ext cx="364202"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L 1</a:t>
            </a:r>
          </a:p>
        </p:txBody>
      </p:sp>
      <p:graphicFrame>
        <p:nvGraphicFramePr>
          <p:cNvPr id="20" name="Table 19"/>
          <p:cNvGraphicFramePr>
            <a:graphicFrameLocks noGrp="1"/>
          </p:cNvGraphicFramePr>
          <p:nvPr>
            <p:extLst>
              <p:ext uri="{D42A27DB-BD31-4B8C-83A1-F6EECF244321}">
                <p14:modId xmlns:p14="http://schemas.microsoft.com/office/powerpoint/2010/main" val="1219578684"/>
              </p:ext>
            </p:extLst>
          </p:nvPr>
        </p:nvGraphicFramePr>
        <p:xfrm>
          <a:off x="5791200" y="3429000"/>
          <a:ext cx="1143000" cy="1219200"/>
        </p:xfrm>
        <a:graphic>
          <a:graphicData uri="http://schemas.openxmlformats.org/drawingml/2006/table">
            <a:tbl>
              <a:tblPr firstRow="1" bandRow="1">
                <a:tableStyleId>{5940675A-B579-460E-94D1-54222C63F5DA}</a:tableStyleId>
              </a:tblPr>
              <a:tblGrid>
                <a:gridCol w="5334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tblGrid>
              <a:tr h="216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t>Items</a:t>
                      </a:r>
                    </a:p>
                  </a:txBody>
                  <a:tcPr/>
                </a:tc>
                <a:tc>
                  <a:txBody>
                    <a:bodyPr/>
                    <a:lstStyle/>
                    <a:p>
                      <a:pPr algn="ctr"/>
                      <a:r>
                        <a:rPr lang="en-US" sz="1000" b="1" dirty="0" smtClean="0"/>
                        <a:t>Supp.</a:t>
                      </a:r>
                      <a:endParaRPr lang="en-US" sz="1000" b="1" dirty="0"/>
                    </a:p>
                  </a:txBody>
                  <a:tcPr/>
                </a:tc>
                <a:extLst>
                  <a:ext uri="{0D108BD9-81ED-4DB2-BD59-A6C34878D82A}">
                    <a16:rowId xmlns:a16="http://schemas.microsoft.com/office/drawing/2014/main" val="10000"/>
                  </a:ext>
                </a:extLst>
              </a:tr>
              <a:tr h="216000">
                <a:tc>
                  <a:txBody>
                    <a:bodyPr/>
                    <a:lstStyle/>
                    <a:p>
                      <a:pPr algn="ctr"/>
                      <a:r>
                        <a:rPr lang="en-US" sz="1000" b="1" dirty="0" smtClean="0"/>
                        <a:t>{O}</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1"/>
                  </a:ext>
                </a:extLst>
              </a:tr>
              <a:tr h="216000">
                <a:tc>
                  <a:txBody>
                    <a:bodyPr/>
                    <a:lstStyle/>
                    <a:p>
                      <a:pPr algn="ctr"/>
                      <a:r>
                        <a:rPr lang="en-US" sz="1000" b="1" dirty="0" smtClean="0"/>
                        <a:t>{P}</a:t>
                      </a:r>
                      <a:endParaRPr lang="en-US" sz="1000" b="1" dirty="0"/>
                    </a:p>
                  </a:txBody>
                  <a:tcPr/>
                </a:tc>
                <a:tc>
                  <a:txBody>
                    <a:bodyPr/>
                    <a:lstStyle/>
                    <a:p>
                      <a:pPr algn="ctr"/>
                      <a:r>
                        <a:rPr lang="en-US" sz="1000" b="1" dirty="0" smtClean="0"/>
                        <a:t>5</a:t>
                      </a:r>
                      <a:endParaRPr lang="en-US" sz="1000" b="1" dirty="0"/>
                    </a:p>
                  </a:txBody>
                  <a:tcPr/>
                </a:tc>
                <a:extLst>
                  <a:ext uri="{0D108BD9-81ED-4DB2-BD59-A6C34878D82A}">
                    <a16:rowId xmlns:a16="http://schemas.microsoft.com/office/drawing/2014/main" val="10002"/>
                  </a:ext>
                </a:extLst>
              </a:tr>
              <a:tr h="216000">
                <a:tc>
                  <a:txBody>
                    <a:bodyPr/>
                    <a:lstStyle/>
                    <a:p>
                      <a:pPr algn="ctr"/>
                      <a:r>
                        <a:rPr lang="en-US" sz="1000" b="1" dirty="0" smtClean="0"/>
                        <a:t>{B}</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3"/>
                  </a:ext>
                </a:extLst>
              </a:tr>
              <a:tr h="216000">
                <a:tc>
                  <a:txBody>
                    <a:bodyPr/>
                    <a:lstStyle/>
                    <a:p>
                      <a:pPr algn="ctr"/>
                      <a:r>
                        <a:rPr lang="en-US" sz="1000" b="1" dirty="0" smtClean="0"/>
                        <a:t>{M}</a:t>
                      </a:r>
                      <a:endParaRPr lang="en-US" sz="1000" b="1" dirty="0"/>
                    </a:p>
                  </a:txBody>
                  <a:tcPr/>
                </a:tc>
                <a:tc>
                  <a:txBody>
                    <a:bodyPr/>
                    <a:lstStyle/>
                    <a:p>
                      <a:pPr algn="ctr"/>
                      <a:r>
                        <a:rPr lang="en-US" sz="1000" b="1" dirty="0" smtClean="0"/>
                        <a:t>4</a:t>
                      </a:r>
                      <a:endParaRPr lang="en-US" sz="1000" b="1" dirty="0"/>
                    </a:p>
                  </a:txBody>
                  <a:tcPr/>
                </a:tc>
                <a:extLst>
                  <a:ext uri="{0D108BD9-81ED-4DB2-BD59-A6C34878D82A}">
                    <a16:rowId xmlns:a16="http://schemas.microsoft.com/office/drawing/2014/main" val="10004"/>
                  </a:ext>
                </a:extLst>
              </a:tr>
            </a:tbl>
          </a:graphicData>
        </a:graphic>
      </p:graphicFrame>
      <p:cxnSp>
        <p:nvCxnSpPr>
          <p:cNvPr id="21" name="Straight Arrow Connector 20"/>
          <p:cNvCxnSpPr/>
          <p:nvPr/>
        </p:nvCxnSpPr>
        <p:spPr>
          <a:xfrm>
            <a:off x="7162799" y="4110036"/>
            <a:ext cx="609600" cy="1588"/>
          </a:xfrm>
          <a:prstGeom prst="straightConnector1">
            <a:avLst/>
          </a:prstGeom>
          <a:ln>
            <a:prstDash val="solid"/>
            <a:tailEnd type="arrow"/>
          </a:ln>
        </p:spPr>
        <p:style>
          <a:lnRef idx="2">
            <a:schemeClr val="dk1"/>
          </a:lnRef>
          <a:fillRef idx="0">
            <a:schemeClr val="dk1"/>
          </a:fillRef>
          <a:effectRef idx="1">
            <a:schemeClr val="dk1"/>
          </a:effectRef>
          <a:fontRef idx="minor">
            <a:schemeClr val="tx1"/>
          </a:fontRef>
        </p:style>
      </p:cxnSp>
      <p:sp>
        <p:nvSpPr>
          <p:cNvPr id="22" name="Rectangle 21"/>
          <p:cNvSpPr/>
          <p:nvPr/>
        </p:nvSpPr>
        <p:spPr>
          <a:xfrm>
            <a:off x="7119548" y="3813557"/>
            <a:ext cx="700834"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SCAN  D</a:t>
            </a:r>
          </a:p>
        </p:txBody>
      </p:sp>
      <p:sp>
        <p:nvSpPr>
          <p:cNvPr id="23" name="Rectangle 22"/>
          <p:cNvSpPr/>
          <p:nvPr/>
        </p:nvSpPr>
        <p:spPr>
          <a:xfrm>
            <a:off x="8373184" y="5181601"/>
            <a:ext cx="364202"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L 2</a:t>
            </a:r>
          </a:p>
        </p:txBody>
      </p:sp>
      <p:sp>
        <p:nvSpPr>
          <p:cNvPr id="24" name="Rectangle 23"/>
          <p:cNvSpPr/>
          <p:nvPr/>
        </p:nvSpPr>
        <p:spPr>
          <a:xfrm>
            <a:off x="8401262" y="2971801"/>
            <a:ext cx="380232"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C 2</a:t>
            </a:r>
          </a:p>
        </p:txBody>
      </p:sp>
      <p:sp>
        <p:nvSpPr>
          <p:cNvPr id="25" name="Rectangle 24"/>
          <p:cNvSpPr/>
          <p:nvPr/>
        </p:nvSpPr>
        <p:spPr>
          <a:xfrm>
            <a:off x="6764969" y="5181601"/>
            <a:ext cx="380232"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C 3</a:t>
            </a:r>
          </a:p>
        </p:txBody>
      </p:sp>
      <p:sp>
        <p:nvSpPr>
          <p:cNvPr id="26" name="Rectangle 25"/>
          <p:cNvSpPr/>
          <p:nvPr/>
        </p:nvSpPr>
        <p:spPr>
          <a:xfrm>
            <a:off x="4255945" y="5181601"/>
            <a:ext cx="380232"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C 3</a:t>
            </a:r>
          </a:p>
        </p:txBody>
      </p:sp>
      <p:sp>
        <p:nvSpPr>
          <p:cNvPr id="27" name="Rectangle 26"/>
          <p:cNvSpPr/>
          <p:nvPr/>
        </p:nvSpPr>
        <p:spPr>
          <a:xfrm>
            <a:off x="2651773" y="5468780"/>
            <a:ext cx="364202"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L 3</a:t>
            </a:r>
          </a:p>
        </p:txBody>
      </p:sp>
      <p:sp>
        <p:nvSpPr>
          <p:cNvPr id="29" name="Rectangle 28"/>
          <p:cNvSpPr/>
          <p:nvPr/>
        </p:nvSpPr>
        <p:spPr>
          <a:xfrm>
            <a:off x="-181783" y="6489858"/>
            <a:ext cx="3766545" cy="276999"/>
          </a:xfrm>
          <a:prstGeom prst="rect">
            <a:avLst/>
          </a:prstGeom>
        </p:spPr>
        <p:style>
          <a:lnRef idx="2">
            <a:schemeClr val="dk1">
              <a:shade val="50000"/>
            </a:schemeClr>
          </a:lnRef>
          <a:fillRef idx="1">
            <a:schemeClr val="dk1"/>
          </a:fillRef>
          <a:effectRef idx="0">
            <a:schemeClr val="dk1"/>
          </a:effectRef>
          <a:fontRef idx="minor">
            <a:schemeClr val="lt1"/>
          </a:fontRef>
        </p:style>
        <p:txBody>
          <a:bodyPr wrap="none" lIns="91440" tIns="45720" rIns="91440" bIns="45720">
            <a:spAutoFit/>
          </a:bodyPr>
          <a:lstStyle/>
          <a:p>
            <a:pPr algn="ctr"/>
            <a:r>
              <a:rPr lang="en-US" sz="1200" b="1" dirty="0" smtClean="0">
                <a:ln w="12700">
                  <a:noFill/>
                  <a:prstDash val="solid"/>
                </a:ln>
                <a:effectLst>
                  <a:outerShdw blurRad="41275" dist="20320" dir="1800000" algn="tl" rotWithShape="0">
                    <a:srgbClr val="000000">
                      <a:alpha val="40000"/>
                    </a:srgbClr>
                  </a:outerShdw>
                </a:effectLst>
              </a:rPr>
              <a:t>Therefore Frequent </a:t>
            </a:r>
            <a:r>
              <a:rPr lang="en-US" sz="1200" b="1" dirty="0">
                <a:ln w="12700">
                  <a:noFill/>
                  <a:prstDash val="solid"/>
                </a:ln>
                <a:effectLst>
                  <a:outerShdw blurRad="41275" dist="20320" dir="1800000" algn="tl" rotWithShape="0">
                    <a:srgbClr val="000000">
                      <a:alpha val="40000"/>
                    </a:srgbClr>
                  </a:outerShdw>
                </a:effectLst>
              </a:rPr>
              <a:t>Item Set = Onion, Potato and Burger</a:t>
            </a:r>
          </a:p>
        </p:txBody>
      </p:sp>
      <p:graphicFrame>
        <p:nvGraphicFramePr>
          <p:cNvPr id="30" name="Table 29"/>
          <p:cNvGraphicFramePr>
            <a:graphicFrameLocks noGrp="1"/>
          </p:cNvGraphicFramePr>
          <p:nvPr>
            <p:extLst>
              <p:ext uri="{D42A27DB-BD31-4B8C-83A1-F6EECF244321}">
                <p14:modId xmlns:p14="http://schemas.microsoft.com/office/powerpoint/2010/main" val="3037577681"/>
              </p:ext>
            </p:extLst>
          </p:nvPr>
        </p:nvGraphicFramePr>
        <p:xfrm>
          <a:off x="4126149" y="571650"/>
          <a:ext cx="7443541" cy="2429713"/>
        </p:xfrm>
        <a:graphic>
          <a:graphicData uri="http://schemas.openxmlformats.org/drawingml/2006/table">
            <a:tbl>
              <a:tblPr firstRow="1" bandRow="1">
                <a:tableStyleId>{93296810-A885-4BE3-A3E7-6D5BEEA58F35}</a:tableStyleId>
              </a:tblPr>
              <a:tblGrid>
                <a:gridCol w="1359878">
                  <a:extLst>
                    <a:ext uri="{9D8B030D-6E8A-4147-A177-3AD203B41FA5}">
                      <a16:colId xmlns:a16="http://schemas.microsoft.com/office/drawing/2014/main" val="20000"/>
                    </a:ext>
                  </a:extLst>
                </a:gridCol>
                <a:gridCol w="1081703">
                  <a:extLst>
                    <a:ext uri="{9D8B030D-6E8A-4147-A177-3AD203B41FA5}">
                      <a16:colId xmlns:a16="http://schemas.microsoft.com/office/drawing/2014/main" val="20001"/>
                    </a:ext>
                  </a:extLst>
                </a:gridCol>
                <a:gridCol w="1250490">
                  <a:extLst>
                    <a:ext uri="{9D8B030D-6E8A-4147-A177-3AD203B41FA5}">
                      <a16:colId xmlns:a16="http://schemas.microsoft.com/office/drawing/2014/main" val="20002"/>
                    </a:ext>
                  </a:extLst>
                </a:gridCol>
                <a:gridCol w="1250490">
                  <a:extLst>
                    <a:ext uri="{9D8B030D-6E8A-4147-A177-3AD203B41FA5}">
                      <a16:colId xmlns:a16="http://schemas.microsoft.com/office/drawing/2014/main" val="20003"/>
                    </a:ext>
                  </a:extLst>
                </a:gridCol>
                <a:gridCol w="1250490">
                  <a:extLst>
                    <a:ext uri="{9D8B030D-6E8A-4147-A177-3AD203B41FA5}">
                      <a16:colId xmlns:a16="http://schemas.microsoft.com/office/drawing/2014/main" val="20004"/>
                    </a:ext>
                  </a:extLst>
                </a:gridCol>
                <a:gridCol w="1250490">
                  <a:extLst>
                    <a:ext uri="{9D8B030D-6E8A-4147-A177-3AD203B41FA5}">
                      <a16:colId xmlns:a16="http://schemas.microsoft.com/office/drawing/2014/main" val="20005"/>
                    </a:ext>
                  </a:extLst>
                </a:gridCol>
              </a:tblGrid>
              <a:tr h="418033">
                <a:tc>
                  <a:txBody>
                    <a:bodyPr/>
                    <a:lstStyle/>
                    <a:p>
                      <a:pPr algn="ctr"/>
                      <a:r>
                        <a:rPr lang="en-US" sz="1200" dirty="0" smtClean="0">
                          <a:latin typeface="Cambria" pitchFamily="18" charset="0"/>
                          <a:ea typeface="Cambria" pitchFamily="18" charset="0"/>
                        </a:rPr>
                        <a:t>TRANSACTIONS</a:t>
                      </a:r>
                      <a:endParaRPr lang="en-US" sz="1200" dirty="0">
                        <a:latin typeface="Cambria" pitchFamily="18" charset="0"/>
                        <a:ea typeface="Cambria" pitchFamily="18" charset="0"/>
                      </a:endParaRPr>
                    </a:p>
                  </a:txBody>
                  <a:tcPr anchor="ctr"/>
                </a:tc>
                <a:tc>
                  <a:txBody>
                    <a:bodyPr/>
                    <a:lstStyle/>
                    <a:p>
                      <a:pPr algn="ctr"/>
                      <a:r>
                        <a:rPr lang="en-US" sz="1200" dirty="0" smtClean="0">
                          <a:latin typeface="Cambria" pitchFamily="18" charset="0"/>
                          <a:ea typeface="Cambria" pitchFamily="18" charset="0"/>
                        </a:rPr>
                        <a:t>ONION</a:t>
                      </a:r>
                      <a:endParaRPr lang="en-US" sz="1200" dirty="0">
                        <a:latin typeface="Cambria" pitchFamily="18" charset="0"/>
                        <a:ea typeface="Cambria" pitchFamily="18" charset="0"/>
                      </a:endParaRPr>
                    </a:p>
                  </a:txBody>
                  <a:tcPr anchor="ctr"/>
                </a:tc>
                <a:tc>
                  <a:txBody>
                    <a:bodyPr/>
                    <a:lstStyle/>
                    <a:p>
                      <a:pPr algn="ctr"/>
                      <a:r>
                        <a:rPr lang="en-US" sz="1200" dirty="0" smtClean="0">
                          <a:latin typeface="Cambria" pitchFamily="18" charset="0"/>
                          <a:ea typeface="Cambria" pitchFamily="18" charset="0"/>
                        </a:rPr>
                        <a:t>POTATO</a:t>
                      </a:r>
                      <a:endParaRPr lang="en-US" sz="1200" dirty="0">
                        <a:latin typeface="Cambria" pitchFamily="18" charset="0"/>
                        <a:ea typeface="Cambria" pitchFamily="18" charset="0"/>
                      </a:endParaRPr>
                    </a:p>
                  </a:txBody>
                  <a:tcPr anchor="ctr"/>
                </a:tc>
                <a:tc>
                  <a:txBody>
                    <a:bodyPr/>
                    <a:lstStyle/>
                    <a:p>
                      <a:pPr algn="ctr"/>
                      <a:r>
                        <a:rPr lang="en-US" sz="1200" dirty="0" smtClean="0">
                          <a:latin typeface="Cambria" pitchFamily="18" charset="0"/>
                          <a:ea typeface="Cambria" pitchFamily="18" charset="0"/>
                        </a:rPr>
                        <a:t>BURGER</a:t>
                      </a:r>
                      <a:endParaRPr lang="en-US" sz="1200" dirty="0">
                        <a:latin typeface="Cambria" pitchFamily="18" charset="0"/>
                        <a:ea typeface="Cambria" pitchFamily="18" charset="0"/>
                      </a:endParaRPr>
                    </a:p>
                  </a:txBody>
                  <a:tcPr anchor="ctr"/>
                </a:tc>
                <a:tc>
                  <a:txBody>
                    <a:bodyPr/>
                    <a:lstStyle/>
                    <a:p>
                      <a:pPr algn="ctr"/>
                      <a:r>
                        <a:rPr lang="en-US" sz="1200" dirty="0" smtClean="0">
                          <a:latin typeface="Cambria" pitchFamily="18" charset="0"/>
                          <a:ea typeface="Cambria" pitchFamily="18" charset="0"/>
                        </a:rPr>
                        <a:t>MILK</a:t>
                      </a:r>
                      <a:endParaRPr lang="en-US" sz="1200" dirty="0">
                        <a:latin typeface="Cambria" pitchFamily="18" charset="0"/>
                        <a:ea typeface="Cambria" pitchFamily="18" charset="0"/>
                      </a:endParaRPr>
                    </a:p>
                  </a:txBody>
                  <a:tcPr anchor="ctr"/>
                </a:tc>
                <a:tc>
                  <a:txBody>
                    <a:bodyPr/>
                    <a:lstStyle/>
                    <a:p>
                      <a:pPr algn="ctr"/>
                      <a:r>
                        <a:rPr lang="en-US" sz="1200" dirty="0" smtClean="0">
                          <a:latin typeface="Cambria" pitchFamily="18" charset="0"/>
                          <a:ea typeface="Cambria" pitchFamily="18" charset="0"/>
                        </a:rPr>
                        <a:t>COKE_BUY</a:t>
                      </a:r>
                      <a:endParaRPr lang="en-US" sz="1200" dirty="0">
                        <a:latin typeface="Cambria" pitchFamily="18" charset="0"/>
                        <a:ea typeface="Cambria" pitchFamily="18" charset="0"/>
                      </a:endParaRPr>
                    </a:p>
                  </a:txBody>
                  <a:tcPr anchor="ctr"/>
                </a:tc>
                <a:extLst>
                  <a:ext uri="{0D108BD9-81ED-4DB2-BD59-A6C34878D82A}">
                    <a16:rowId xmlns:a16="http://schemas.microsoft.com/office/drawing/2014/main" val="10000"/>
                  </a:ext>
                </a:extLst>
              </a:tr>
              <a:tr h="306558">
                <a:tc>
                  <a:txBody>
                    <a:bodyPr/>
                    <a:lstStyle/>
                    <a:p>
                      <a:pPr algn="ctr"/>
                      <a:r>
                        <a:rPr lang="en-US" sz="1600" b="1" dirty="0" smtClean="0">
                          <a:latin typeface="Cambria" pitchFamily="18" charset="0"/>
                          <a:ea typeface="Cambria" pitchFamily="18" charset="0"/>
                        </a:rPr>
                        <a:t>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extLst>
                  <a:ext uri="{0D108BD9-81ED-4DB2-BD59-A6C34878D82A}">
                    <a16:rowId xmlns:a16="http://schemas.microsoft.com/office/drawing/2014/main" val="10001"/>
                  </a:ext>
                </a:extLst>
              </a:tr>
              <a:tr h="306558">
                <a:tc>
                  <a:txBody>
                    <a:bodyPr/>
                    <a:lstStyle/>
                    <a:p>
                      <a:pPr algn="ctr"/>
                      <a:r>
                        <a:rPr lang="en-US" sz="1600" b="1" dirty="0" smtClean="0">
                          <a:latin typeface="Cambria" pitchFamily="18" charset="0"/>
                          <a:ea typeface="Cambria" pitchFamily="18" charset="0"/>
                        </a:rPr>
                        <a:t>T2</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extLst>
                  <a:ext uri="{0D108BD9-81ED-4DB2-BD59-A6C34878D82A}">
                    <a16:rowId xmlns:a16="http://schemas.microsoft.com/office/drawing/2014/main" val="10002"/>
                  </a:ext>
                </a:extLst>
              </a:tr>
              <a:tr h="306558">
                <a:tc>
                  <a:txBody>
                    <a:bodyPr/>
                    <a:lstStyle/>
                    <a:p>
                      <a:pPr algn="ctr"/>
                      <a:r>
                        <a:rPr lang="en-US" sz="1600" b="1" dirty="0" smtClean="0">
                          <a:latin typeface="Cambria" pitchFamily="18" charset="0"/>
                          <a:ea typeface="Cambria" pitchFamily="18" charset="0"/>
                        </a:rPr>
                        <a:t>T3</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extLst>
                  <a:ext uri="{0D108BD9-81ED-4DB2-BD59-A6C34878D82A}">
                    <a16:rowId xmlns:a16="http://schemas.microsoft.com/office/drawing/2014/main" val="10003"/>
                  </a:ext>
                </a:extLst>
              </a:tr>
              <a:tr h="306558">
                <a:tc>
                  <a:txBody>
                    <a:bodyPr/>
                    <a:lstStyle/>
                    <a:p>
                      <a:pPr algn="ctr"/>
                      <a:r>
                        <a:rPr lang="en-US" sz="1600" b="1" dirty="0" smtClean="0">
                          <a:latin typeface="Cambria" pitchFamily="18" charset="0"/>
                          <a:ea typeface="Cambria" pitchFamily="18" charset="0"/>
                        </a:rPr>
                        <a:t>T4</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extLst>
                  <a:ext uri="{0D108BD9-81ED-4DB2-BD59-A6C34878D82A}">
                    <a16:rowId xmlns:a16="http://schemas.microsoft.com/office/drawing/2014/main" val="10004"/>
                  </a:ext>
                </a:extLst>
              </a:tr>
              <a:tr h="306558">
                <a:tc>
                  <a:txBody>
                    <a:bodyPr/>
                    <a:lstStyle/>
                    <a:p>
                      <a:pPr algn="ctr"/>
                      <a:r>
                        <a:rPr lang="en-US" sz="1600" b="1" dirty="0" smtClean="0">
                          <a:latin typeface="Cambria" pitchFamily="18" charset="0"/>
                          <a:ea typeface="Cambria" pitchFamily="18" charset="0"/>
                        </a:rPr>
                        <a:t>T5</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extLst>
                  <a:ext uri="{0D108BD9-81ED-4DB2-BD59-A6C34878D82A}">
                    <a16:rowId xmlns:a16="http://schemas.microsoft.com/office/drawing/2014/main" val="10005"/>
                  </a:ext>
                </a:extLst>
              </a:tr>
              <a:tr h="306558">
                <a:tc>
                  <a:txBody>
                    <a:bodyPr/>
                    <a:lstStyle/>
                    <a:p>
                      <a:pPr algn="ctr"/>
                      <a:r>
                        <a:rPr lang="en-US" sz="1600" b="1" dirty="0" smtClean="0">
                          <a:latin typeface="Cambria" pitchFamily="18" charset="0"/>
                          <a:ea typeface="Cambria" pitchFamily="18" charset="0"/>
                        </a:rPr>
                        <a:t>T6</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1</a:t>
                      </a:r>
                      <a:endParaRPr lang="en-US" sz="1600" b="1" dirty="0">
                        <a:latin typeface="Cambria" pitchFamily="18" charset="0"/>
                        <a:ea typeface="Cambria" pitchFamily="18" charset="0"/>
                      </a:endParaRPr>
                    </a:p>
                  </a:txBody>
                  <a:tcPr anchor="ctr"/>
                </a:tc>
                <a:tc>
                  <a:txBody>
                    <a:bodyPr/>
                    <a:lstStyle/>
                    <a:p>
                      <a:pPr algn="ctr"/>
                      <a:r>
                        <a:rPr lang="en-US" sz="1600" b="1" dirty="0" smtClean="0">
                          <a:latin typeface="Cambria" pitchFamily="18" charset="0"/>
                          <a:ea typeface="Cambria" pitchFamily="18" charset="0"/>
                        </a:rPr>
                        <a:t>0</a:t>
                      </a:r>
                      <a:endParaRPr lang="en-US" sz="1600" b="1" dirty="0">
                        <a:latin typeface="Cambria" pitchFamily="18" charset="0"/>
                        <a:ea typeface="Cambria" pitchFamily="18" charset="0"/>
                      </a:endParaRPr>
                    </a:p>
                  </a:txBody>
                  <a:tcPr anchor="ctr"/>
                </a:tc>
                <a:extLst>
                  <a:ext uri="{0D108BD9-81ED-4DB2-BD59-A6C34878D82A}">
                    <a16:rowId xmlns:a16="http://schemas.microsoft.com/office/drawing/2014/main" val="10006"/>
                  </a:ext>
                </a:extLst>
              </a:tr>
            </a:tbl>
          </a:graphicData>
        </a:graphic>
      </p:graphicFrame>
      <p:sp>
        <p:nvSpPr>
          <p:cNvPr id="31" name="Rectangle 30"/>
          <p:cNvSpPr/>
          <p:nvPr/>
        </p:nvSpPr>
        <p:spPr>
          <a:xfrm>
            <a:off x="7761342" y="5684521"/>
            <a:ext cx="700834" cy="276999"/>
          </a:xfrm>
          <a:prstGeom prst="rect">
            <a:avLst/>
          </a:prstGeom>
          <a:noFill/>
        </p:spPr>
        <p:txBody>
          <a:bodyPr wrap="none" lIns="91440" tIns="45720" rIns="91440" bIns="45720">
            <a:spAutoFit/>
          </a:bodyPr>
          <a:lstStyle/>
          <a:p>
            <a:pPr algn="ctr"/>
            <a:r>
              <a:rPr lang="en-US" sz="1200" b="1" dirty="0">
                <a:ln w="12700">
                  <a:noFill/>
                  <a:prstDash val="solid"/>
                </a:ln>
                <a:effectLst>
                  <a:outerShdw blurRad="41275" dist="20320" dir="1800000" algn="tl" rotWithShape="0">
                    <a:srgbClr val="000000">
                      <a:alpha val="40000"/>
                    </a:srgbClr>
                  </a:outerShdw>
                </a:effectLst>
              </a:rPr>
              <a:t>SCAN  D</a:t>
            </a:r>
          </a:p>
        </p:txBody>
      </p:sp>
      <p:sp>
        <p:nvSpPr>
          <p:cNvPr id="32" name="Rectangle 31"/>
          <p:cNvSpPr/>
          <p:nvPr/>
        </p:nvSpPr>
        <p:spPr>
          <a:xfrm>
            <a:off x="0" y="839788"/>
            <a:ext cx="4276427" cy="769441"/>
          </a:xfrm>
          <a:prstGeom prst="rect">
            <a:avLst/>
          </a:prstGeom>
        </p:spPr>
        <p:txBody>
          <a:bodyPr wrap="none">
            <a:spAutoFit/>
          </a:bodyPr>
          <a:lstStyle/>
          <a:p>
            <a:r>
              <a:rPr lang="en-US" sz="4400" b="1" dirty="0" err="1" smtClean="0"/>
              <a:t>Apriori</a:t>
            </a:r>
            <a:r>
              <a:rPr lang="en-US" sz="4400" b="1" dirty="0" smtClean="0"/>
              <a:t> Algorithm</a:t>
            </a:r>
            <a:endParaRPr lang="en-US" sz="4400" b="1" dirty="0"/>
          </a:p>
        </p:txBody>
      </p:sp>
    </p:spTree>
    <p:extLst>
      <p:ext uri="{BB962C8B-B14F-4D97-AF65-F5344CB8AC3E}">
        <p14:creationId xmlns:p14="http://schemas.microsoft.com/office/powerpoint/2010/main" val="19709926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CDB95571B0CE341AFF26496ADE8F2FC" ma:contentTypeVersion="2" ma:contentTypeDescription="Create a new document." ma:contentTypeScope="" ma:versionID="9e8c638e7cc10f7e2c94ce85928d07b6">
  <xsd:schema xmlns:xsd="http://www.w3.org/2001/XMLSchema" xmlns:xs="http://www.w3.org/2001/XMLSchema" xmlns:p="http://schemas.microsoft.com/office/2006/metadata/properties" xmlns:ns2="1748055e-9013-4071-95ee-0b8bf3a23c37" targetNamespace="http://schemas.microsoft.com/office/2006/metadata/properties" ma:root="true" ma:fieldsID="e7ae6a866d10ba64a54f261316e76d1f" ns2:_="">
    <xsd:import namespace="1748055e-9013-4071-95ee-0b8bf3a23c37"/>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48055e-9013-4071-95ee-0b8bf3a23c3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22BD6C3-60B0-45DC-900A-65371745AAE0}"/>
</file>

<file path=customXml/itemProps2.xml><?xml version="1.0" encoding="utf-8"?>
<ds:datastoreItem xmlns:ds="http://schemas.openxmlformats.org/officeDocument/2006/customXml" ds:itemID="{816C4806-7F55-4BB9-9327-4F08E679B39F}"/>
</file>

<file path=customXml/itemProps3.xml><?xml version="1.0" encoding="utf-8"?>
<ds:datastoreItem xmlns:ds="http://schemas.openxmlformats.org/officeDocument/2006/customXml" ds:itemID="{C0DC920D-499C-405B-898B-09B6CE6D1962}"/>
</file>

<file path=docProps/app.xml><?xml version="1.0" encoding="utf-8"?>
<Properties xmlns="http://schemas.openxmlformats.org/officeDocument/2006/extended-properties" xmlns:vt="http://schemas.openxmlformats.org/officeDocument/2006/docPropsVTypes">
  <TotalTime>416</TotalTime>
  <Words>1029</Words>
  <Application>Microsoft Office PowerPoint</Application>
  <PresentationFormat>Widescreen</PresentationFormat>
  <Paragraphs>207</Paragraphs>
  <Slides>25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Calibri Light</vt:lpstr>
      <vt:lpstr>Cambria</vt:lpstr>
      <vt:lpstr>Monotype Corsiva</vt:lpstr>
      <vt:lpstr>Nunito</vt:lpstr>
      <vt:lpstr>Times New Roman</vt:lpstr>
      <vt:lpstr>Office Theme</vt:lpstr>
      <vt:lpstr>Association Rule Mining: </vt:lpstr>
      <vt:lpstr>Module 4 Syllabus</vt:lpstr>
      <vt:lpstr>Association rule Mining</vt:lpstr>
      <vt:lpstr>Association Rule Mining: </vt:lpstr>
      <vt:lpstr>Association Rule Mining/ Frequent itemset generations</vt:lpstr>
      <vt:lpstr>Support and confidence Example</vt:lpstr>
      <vt:lpstr>Association Rule Mining or Frequent Itemset Mining </vt:lpstr>
      <vt:lpstr>Association Rule Mining: </vt:lpstr>
      <vt:lpstr>PowerPoint Presentation</vt:lpstr>
      <vt:lpstr>PowerPoint Presentation</vt:lpstr>
      <vt:lpstr>PowerPoint Presentation</vt:lpstr>
      <vt:lpstr>FP Growth</vt:lpstr>
      <vt:lpstr>PowerPoint Presentation</vt:lpstr>
      <vt:lpstr>FP Growth</vt:lpstr>
      <vt:lpstr>FP Growth</vt:lpstr>
      <vt:lpstr>FP Growth</vt:lpstr>
      <vt:lpstr>FP Growth</vt:lpstr>
      <vt:lpstr>FP Growth</vt:lpstr>
      <vt:lpstr>FP Growth</vt:lpstr>
      <vt:lpstr>FP Growth</vt:lpstr>
      <vt:lpstr>FP Growth</vt:lpstr>
      <vt:lpstr>FP Growth</vt:lpstr>
      <vt:lpstr>FP Growth</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Association Rule Mining: </dc:title>
  <dc:creator>lenovo</dc:creator>
  <cp:lastModifiedBy>lenovo</cp:lastModifiedBy>
  <cp:revision>32</cp:revision>
  <dcterms:created xsi:type="dcterms:W3CDTF">2023-02-23T08:58:27Z</dcterms:created>
  <dcterms:modified xsi:type="dcterms:W3CDTF">2023-03-04T16:04:29Z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0x0101002CDB95571B0CE341AFF26496ADE8F2FC</vt:lpwstr>
  </property>
</Properties>
</file>

<file path=docProps/thumbnail.jpeg>
</file>